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1" r:id="rId3"/>
    <p:sldId id="258" r:id="rId4"/>
    <p:sldId id="259" r:id="rId5"/>
    <p:sldId id="262" r:id="rId6"/>
    <p:sldId id="268" r:id="rId7"/>
    <p:sldId id="260" r:id="rId8"/>
    <p:sldId id="265" r:id="rId9"/>
    <p:sldId id="269" r:id="rId10"/>
    <p:sldId id="270" r:id="rId11"/>
    <p:sldId id="272" r:id="rId12"/>
    <p:sldId id="275" r:id="rId13"/>
    <p:sldId id="264" r:id="rId14"/>
    <p:sldId id="278" r:id="rId15"/>
    <p:sldId id="276" r:id="rId16"/>
    <p:sldId id="273" r:id="rId17"/>
    <p:sldId id="279" r:id="rId18"/>
    <p:sldId id="277" r:id="rId19"/>
    <p:sldId id="274" r:id="rId20"/>
    <p:sldId id="267" r:id="rId21"/>
    <p:sldId id="28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32DAC-363C-4280-9752-8B305FEE416F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AF18-3715-4BE5-A44A-26074FA9D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43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AF18-3715-4BE5-A44A-26074FA9D287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32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52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06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82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53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63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3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59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54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68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16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3755-769E-4367-911E-EBE6DFACB57D}" type="datetimeFigureOut">
              <a:rPr lang="el-GR" smtClean="0"/>
              <a:t>19/5/2016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B82A-B957-4757-B9EC-6FDD4AC1F5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0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istry.uoc.gr/milios/teaching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2897" y="2336103"/>
            <a:ext cx="8748464" cy="1872208"/>
          </a:xfrm>
        </p:spPr>
        <p:txBody>
          <a:bodyPr>
            <a:noAutofit/>
          </a:bodyPr>
          <a:lstStyle/>
          <a:p>
            <a:pPr algn="ctr"/>
            <a:r>
              <a:rPr lang="en-US" sz="5000" dirty="0" err="1" smtClean="0"/>
              <a:t>Cyclens</a:t>
            </a:r>
            <a:endParaRPr lang="el-GR" sz="5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7504" y="3829799"/>
            <a:ext cx="84582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	</a:t>
            </a:r>
            <a:r>
              <a:rPr lang="el-GR" dirty="0" smtClean="0"/>
              <a:t>Στυλιανή Βλαχάκη</a:t>
            </a:r>
            <a:endParaRPr lang="en-US" dirty="0" smtClean="0"/>
          </a:p>
          <a:p>
            <a:r>
              <a:rPr lang="el-GR" dirty="0" smtClean="0"/>
              <a:t>ΑΜ: 876</a:t>
            </a:r>
            <a:endParaRPr lang="en-US" dirty="0" smtClean="0"/>
          </a:p>
          <a:p>
            <a:endParaRPr lang="en-US" sz="3000" dirty="0"/>
          </a:p>
          <a:p>
            <a:endParaRPr lang="el-GR" sz="3000" dirty="0"/>
          </a:p>
        </p:txBody>
      </p:sp>
      <p:pic>
        <p:nvPicPr>
          <p:cNvPr id="4" name="6 - Εικόνα" descr="sima_uo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88640"/>
            <a:ext cx="1728192" cy="1728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1108" y="5811560"/>
            <a:ext cx="541289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200" dirty="0" smtClean="0"/>
              <a:t>Μεταπτυχιακό μάθημα: </a:t>
            </a:r>
            <a:r>
              <a:rPr lang="el-GR" sz="2200" dirty="0" err="1" smtClean="0"/>
              <a:t>Υπερμοριακή</a:t>
            </a:r>
            <a:r>
              <a:rPr lang="el-GR" sz="2200" dirty="0" smtClean="0"/>
              <a:t> Χημεία</a:t>
            </a:r>
          </a:p>
          <a:p>
            <a:pPr algn="ctr"/>
            <a:r>
              <a:rPr lang="el-GR" sz="2200" dirty="0" smtClean="0"/>
              <a:t>Εαρινό εξάμηνο 2016</a:t>
            </a: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50424" y="467417"/>
            <a:ext cx="65527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cap="all" dirty="0">
                <a:cs typeface="Times New Roman" pitchFamily="18" charset="0"/>
              </a:rPr>
              <a:t>ΠΑΝΕΠΙΣΤΗΜΙΟ </a:t>
            </a:r>
            <a:r>
              <a:rPr lang="el-GR" sz="2100" cap="all" dirty="0" smtClean="0">
                <a:cs typeface="Times New Roman" pitchFamily="18" charset="0"/>
              </a:rPr>
              <a:t>ΚΡΗΤΗΣ</a:t>
            </a:r>
          </a:p>
          <a:p>
            <a:r>
              <a:rPr lang="el-GR" sz="2100" cap="all" dirty="0" err="1" smtClean="0">
                <a:cs typeface="Times New Roman" pitchFamily="18" charset="0"/>
              </a:rPr>
              <a:t>Σχολη</a:t>
            </a:r>
            <a:r>
              <a:rPr lang="el-GR" sz="2100" cap="all" dirty="0" smtClean="0">
                <a:cs typeface="Times New Roman" pitchFamily="18" charset="0"/>
              </a:rPr>
              <a:t> </a:t>
            </a:r>
            <a:r>
              <a:rPr lang="el-GR" sz="2100" cap="all" dirty="0" err="1" smtClean="0">
                <a:cs typeface="Times New Roman" pitchFamily="18" charset="0"/>
              </a:rPr>
              <a:t>θετικων</a:t>
            </a:r>
            <a:r>
              <a:rPr lang="el-GR" sz="2100" cap="all" dirty="0" smtClean="0">
                <a:cs typeface="Times New Roman" pitchFamily="18" charset="0"/>
              </a:rPr>
              <a:t> και </a:t>
            </a:r>
            <a:r>
              <a:rPr lang="el-GR" sz="2100" cap="all" dirty="0" err="1" smtClean="0">
                <a:cs typeface="Times New Roman" pitchFamily="18" charset="0"/>
              </a:rPr>
              <a:t>τεχνολογικων</a:t>
            </a:r>
            <a:r>
              <a:rPr lang="el-GR" sz="2100" cap="all" dirty="0" smtClean="0">
                <a:cs typeface="Times New Roman" pitchFamily="18" charset="0"/>
              </a:rPr>
              <a:t> </a:t>
            </a:r>
            <a:r>
              <a:rPr lang="el-GR" sz="2100" cap="all" dirty="0" err="1" smtClean="0">
                <a:cs typeface="Times New Roman" pitchFamily="18" charset="0"/>
              </a:rPr>
              <a:t>επιστημων</a:t>
            </a:r>
            <a:endParaRPr lang="el-GR" sz="2100" dirty="0">
              <a:cs typeface="Times New Roman" pitchFamily="18" charset="0"/>
            </a:endParaRPr>
          </a:p>
          <a:p>
            <a:r>
              <a:rPr lang="el-GR" sz="2100" cap="all" dirty="0">
                <a:cs typeface="Times New Roman" pitchFamily="18" charset="0"/>
              </a:rPr>
              <a:t>ΤΜΗΜΑ </a:t>
            </a:r>
            <a:r>
              <a:rPr lang="el-GR" sz="2100" cap="all" dirty="0" smtClean="0">
                <a:cs typeface="Times New Roman" pitchFamily="18" charset="0"/>
              </a:rPr>
              <a:t>ΧΗΜΕΙΑΣ</a:t>
            </a:r>
          </a:p>
          <a:p>
            <a:endParaRPr lang="el-GR" sz="2100" cap="all" dirty="0">
              <a:cs typeface="Times New Roman" pitchFamily="18" charset="0"/>
            </a:endParaRPr>
          </a:p>
          <a:p>
            <a:r>
              <a:rPr lang="el-GR" sz="2100" dirty="0" smtClean="0"/>
              <a:t>ΥΠΕΡΜΟΡΙΑΚΗ ΧΗΜΕΙΑ</a:t>
            </a:r>
            <a:endParaRPr lang="el-GR" sz="21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0976"/>
            <a:ext cx="2520279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 -  </a:t>
            </a:r>
            <a:r>
              <a:rPr lang="el-GR" dirty="0" err="1" smtClean="0"/>
              <a:t>μονουποκατάσταση</a:t>
            </a:r>
            <a:r>
              <a:rPr lang="el-GR" dirty="0" smtClean="0"/>
              <a:t> </a:t>
            </a:r>
            <a:r>
              <a:rPr lang="en-US" dirty="0" err="1" smtClean="0"/>
              <a:t>cyclen</a:t>
            </a:r>
            <a:endParaRPr lang="el-G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7" y="2405665"/>
            <a:ext cx="8248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93" y="2456718"/>
            <a:ext cx="273056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027" y="5984456"/>
            <a:ext cx="346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90% απόδοση στο 1</a:t>
            </a:r>
            <a:r>
              <a:rPr lang="el-GR" baseline="30000" dirty="0" smtClean="0"/>
              <a:t>ο</a:t>
            </a:r>
            <a:r>
              <a:rPr lang="el-GR" dirty="0" smtClean="0"/>
              <a:t> στάδιο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80-95% απόδοση στο </a:t>
            </a:r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στάδιο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14027" y="1528057"/>
            <a:ext cx="33393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l-GR" dirty="0" smtClean="0"/>
              <a:t>Ν – </a:t>
            </a:r>
            <a:r>
              <a:rPr lang="el-GR" dirty="0" err="1" smtClean="0"/>
              <a:t>μονοαλκυλίωση</a:t>
            </a:r>
            <a:r>
              <a:rPr lang="el-GR" dirty="0" smtClean="0"/>
              <a:t> </a:t>
            </a:r>
          </a:p>
          <a:p>
            <a:pPr algn="ctr"/>
            <a:r>
              <a:rPr lang="el-GR" dirty="0" smtClean="0"/>
              <a:t>μέσω </a:t>
            </a:r>
            <a:r>
              <a:rPr lang="el-GR" dirty="0" err="1" smtClean="0"/>
              <a:t>τετρακυκλικών</a:t>
            </a:r>
            <a:r>
              <a:rPr lang="el-GR" dirty="0" smtClean="0"/>
              <a:t> ενδιαμέσων</a:t>
            </a:r>
            <a:endParaRPr lang="el-G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51" y="1737072"/>
            <a:ext cx="1385061" cy="22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18" y="1737072"/>
            <a:ext cx="8248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12" y="2501377"/>
            <a:ext cx="1502841" cy="14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23972" y="1288378"/>
            <a:ext cx="30764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l-GR" dirty="0" smtClean="0"/>
              <a:t>Εκλεκτική Ν – </a:t>
            </a:r>
            <a:r>
              <a:rPr lang="el-GR" dirty="0" err="1" smtClean="0"/>
              <a:t>μονοαλκυλίωση</a:t>
            </a:r>
            <a:r>
              <a:rPr lang="el-GR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5767" y="4703164"/>
            <a:ext cx="33128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l-GR" dirty="0" smtClean="0"/>
              <a:t>Εκλεκτική Ν – </a:t>
            </a:r>
            <a:r>
              <a:rPr lang="el-GR" dirty="0" err="1" smtClean="0"/>
              <a:t>μονοσουλφονίωση</a:t>
            </a:r>
            <a:endParaRPr lang="el-GR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451685" y="4082717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70 - 90% απόδοση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97" y="5362491"/>
            <a:ext cx="2778682" cy="94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62" y="5443525"/>
            <a:ext cx="8248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9596" y="5479669"/>
            <a:ext cx="866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pyridine</a:t>
            </a:r>
            <a:endParaRPr lang="el-G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79050" y="5957726"/>
            <a:ext cx="394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RT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7590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– </a:t>
            </a:r>
            <a:r>
              <a:rPr lang="el-GR" dirty="0" err="1" smtClean="0"/>
              <a:t>διυποκατάσταση</a:t>
            </a:r>
            <a:r>
              <a:rPr lang="el-GR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cyclen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28057"/>
            <a:ext cx="359976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/>
              <a:t>Direct N</a:t>
            </a:r>
            <a:r>
              <a:rPr lang="en-US" baseline="-25000" dirty="0"/>
              <a:t>1</a:t>
            </a:r>
            <a:r>
              <a:rPr lang="en-US" dirty="0"/>
              <a:t>,N</a:t>
            </a:r>
            <a:r>
              <a:rPr lang="en-US" baseline="-25000" dirty="0"/>
              <a:t>4</a:t>
            </a:r>
            <a:r>
              <a:rPr lang="en-US" dirty="0"/>
              <a:t>- or </a:t>
            </a:r>
            <a:endParaRPr lang="en-US" dirty="0" smtClean="0"/>
          </a:p>
          <a:p>
            <a:pPr algn="ctr"/>
            <a:r>
              <a:rPr lang="en-US" dirty="0" smtClean="0"/>
              <a:t>N,N-</a:t>
            </a:r>
            <a:r>
              <a:rPr lang="en-US" b="1" dirty="0" err="1" smtClean="0"/>
              <a:t>cis</a:t>
            </a:r>
            <a:r>
              <a:rPr lang="en-US" dirty="0" smtClean="0"/>
              <a:t>-</a:t>
            </a:r>
            <a:r>
              <a:rPr lang="en-US" dirty="0" err="1" smtClean="0"/>
              <a:t>Difunctionalization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Cyclen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528056"/>
            <a:ext cx="357572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baseline="-25000" dirty="0"/>
              <a:t>1</a:t>
            </a:r>
            <a:r>
              <a:rPr lang="en-US" dirty="0"/>
              <a:t>,N</a:t>
            </a:r>
            <a:r>
              <a:rPr lang="en-US" baseline="-25000" dirty="0"/>
              <a:t>7</a:t>
            </a:r>
            <a:r>
              <a:rPr lang="en-US" dirty="0"/>
              <a:t>-Difunctionalization of </a:t>
            </a:r>
            <a:r>
              <a:rPr lang="en-US" dirty="0" err="1"/>
              <a:t>Cyclen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via </a:t>
            </a:r>
            <a:r>
              <a:rPr lang="en-US" dirty="0"/>
              <a:t>Tri- or </a:t>
            </a:r>
            <a:r>
              <a:rPr lang="en-US" dirty="0" smtClean="0"/>
              <a:t>Tetracyclic Intermediates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216199" y="5609675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66% </a:t>
            </a:r>
            <a:r>
              <a:rPr lang="el-GR" dirty="0" smtClean="0"/>
              <a:t>απόδοση</a:t>
            </a:r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99" y="2800434"/>
            <a:ext cx="34575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4986" y="4653136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l-GR" dirty="0" smtClean="0"/>
              <a:t>55-77% απόδοση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674296" y="2627473"/>
            <a:ext cx="1512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a)</a:t>
            </a:r>
            <a:r>
              <a:rPr lang="en-US" sz="1400" dirty="0" err="1" smtClean="0"/>
              <a:t>BnBr</a:t>
            </a:r>
            <a:endParaRPr lang="en-US" sz="1400" dirty="0" smtClean="0"/>
          </a:p>
          <a:p>
            <a:r>
              <a:rPr lang="en-US" sz="1400" dirty="0" smtClean="0"/>
              <a:t>b)</a:t>
            </a:r>
            <a:r>
              <a:rPr lang="en-US" sz="1400" dirty="0"/>
              <a:t> </a:t>
            </a:r>
            <a:r>
              <a:rPr lang="en-US" sz="1400" dirty="0" smtClean="0"/>
              <a:t>2 </a:t>
            </a:r>
            <a:r>
              <a:rPr lang="en-US" sz="1400" dirty="0" err="1" smtClean="0"/>
              <a:t>chloromethyl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     pyridine</a:t>
            </a:r>
            <a:endParaRPr lang="en-US" sz="1400" dirty="0"/>
          </a:p>
          <a:p>
            <a:r>
              <a:rPr lang="en-US" sz="1400" dirty="0" smtClean="0"/>
              <a:t>c) </a:t>
            </a:r>
            <a:r>
              <a:rPr lang="en-US" sz="1400" i="1" dirty="0" smtClean="0"/>
              <a:t>n</a:t>
            </a:r>
            <a:r>
              <a:rPr lang="en-US" sz="1400" dirty="0" smtClean="0"/>
              <a:t>-</a:t>
            </a:r>
            <a:r>
              <a:rPr lang="en-US" sz="1400" dirty="0" err="1" smtClean="0"/>
              <a:t>PrBr</a:t>
            </a:r>
            <a:endParaRPr lang="en-US" sz="1400" dirty="0" smtClean="0"/>
          </a:p>
          <a:p>
            <a:r>
              <a:rPr lang="en-US" sz="1400" dirty="0" smtClean="0"/>
              <a:t>d)4-</a:t>
            </a:r>
            <a:r>
              <a:rPr lang="en-US" sz="1400" i="1" dirty="0" smtClean="0"/>
              <a:t>t</a:t>
            </a:r>
            <a:r>
              <a:rPr lang="en-US" sz="1400" dirty="0" smtClean="0"/>
              <a:t>BuBnBr</a:t>
            </a:r>
            <a:endParaRPr lang="el-G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4376" y="28429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3" y="2511921"/>
            <a:ext cx="31146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" y="2570193"/>
            <a:ext cx="8248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5978" y="3027583"/>
            <a:ext cx="60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reflux</a:t>
            </a:r>
            <a:endParaRPr lang="el-GR" sz="1400" dirty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785978" y="2667572"/>
            <a:ext cx="56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EtOH</a:t>
            </a:r>
            <a:endParaRPr lang="el-G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7604" y="3383807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CO</a:t>
            </a:r>
            <a:r>
              <a:rPr lang="en-US" sz="1400" baseline="-25000" dirty="0" smtClean="0"/>
              <a:t>3</a:t>
            </a:r>
            <a:endParaRPr lang="en-US" sz="1400" dirty="0"/>
          </a:p>
          <a:p>
            <a:r>
              <a:rPr lang="en-US" sz="1400" dirty="0" smtClean="0"/>
              <a:t>DMF</a:t>
            </a:r>
            <a:endParaRPr lang="el-G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09276" y="3458469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 </a:t>
            </a:r>
            <a:r>
              <a:rPr lang="en-US" sz="1400" dirty="0"/>
              <a:t>°</a:t>
            </a:r>
            <a:r>
              <a:rPr lang="en-US" sz="1400" dirty="0" smtClean="0"/>
              <a:t>C</a:t>
            </a:r>
            <a:endParaRPr lang="el-G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09499" y="4069258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NaOH, 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l-GR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62653" y="4360748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90 °C</a:t>
            </a:r>
            <a:endParaRPr lang="el-GR" sz="1400" dirty="0"/>
          </a:p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614792" y="5794341"/>
            <a:ext cx="3467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96% </a:t>
            </a:r>
            <a:r>
              <a:rPr lang="el-GR" dirty="0" smtClean="0"/>
              <a:t>απόδοση το 1</a:t>
            </a:r>
            <a:r>
              <a:rPr lang="el-GR" baseline="30000" dirty="0" smtClean="0"/>
              <a:t>ο</a:t>
            </a:r>
            <a:r>
              <a:rPr lang="el-GR" dirty="0" smtClean="0"/>
              <a:t> στάδιο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93 – 74% απόδοση το 2</a:t>
            </a:r>
            <a:r>
              <a:rPr lang="el-GR" baseline="30000" dirty="0" smtClean="0"/>
              <a:t>ο</a:t>
            </a:r>
            <a:r>
              <a:rPr lang="el-GR" dirty="0" smtClean="0"/>
              <a:t> στάδιο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81-71% απόδοση το 3</a:t>
            </a:r>
            <a:r>
              <a:rPr lang="el-GR" baseline="30000" dirty="0" smtClean="0"/>
              <a:t>ο</a:t>
            </a:r>
            <a:r>
              <a:rPr lang="el-GR" dirty="0" smtClean="0"/>
              <a:t> στάδιο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9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Χαρακτηρισμός των </a:t>
            </a:r>
            <a:r>
              <a:rPr lang="en-US" dirty="0" err="1" smtClean="0"/>
              <a:t>cyclens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H NMR</a:t>
            </a:r>
          </a:p>
          <a:p>
            <a:r>
              <a:rPr lang="en-US" baseline="30000" dirty="0" smtClean="0"/>
              <a:t>13</a:t>
            </a:r>
            <a:r>
              <a:rPr lang="en-US" dirty="0" smtClean="0"/>
              <a:t>C NMR</a:t>
            </a:r>
          </a:p>
          <a:p>
            <a:r>
              <a:rPr lang="en-US" dirty="0" smtClean="0"/>
              <a:t>MS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37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Magnetic resonance imaging (MRI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000" dirty="0" smtClean="0"/>
              <a:t>Διαγνωστική μέθοδος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000" dirty="0" smtClean="0"/>
              <a:t>Χρήση </a:t>
            </a:r>
            <a:r>
              <a:rPr lang="el-GR" sz="2000" dirty="0" err="1" smtClean="0"/>
              <a:t>υπεραγώγιμου</a:t>
            </a:r>
            <a:r>
              <a:rPr lang="el-GR" sz="2000" dirty="0" smtClean="0"/>
              <a:t> μαγνήτη και παλμούς ραδιοκυμάτων</a:t>
            </a:r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000" dirty="0" smtClean="0"/>
              <a:t>Διαφορετική περιεκτικότητα Η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Ο στους υγιείς ιστούς από αυτή των μη υγιών  </a:t>
            </a:r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000" dirty="0" smtClean="0"/>
              <a:t>Βασίζεται στον χρόνο χαλάρωσης των πρωτονίων </a:t>
            </a: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</a:t>
            </a:r>
            <a:r>
              <a:rPr lang="el-GR" sz="1800" dirty="0" smtClean="0"/>
              <a:t>Οι </a:t>
            </a:r>
            <a:r>
              <a:rPr lang="el-GR" sz="1800" dirty="0" smtClean="0"/>
              <a:t>υγιείς ιστοί έχουν  διαφορετικό χρόνο χαλάρωσης από τους μη υγιείς</a:t>
            </a:r>
            <a:endParaRPr lang="el-GR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55253"/>
            <a:ext cx="2987824" cy="224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14033"/>
            <a:ext cx="2195736" cy="209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8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resonance imaging (MRI)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61798"/>
            <a:ext cx="21707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/>
              <a:t>90 </a:t>
            </a:r>
            <a:r>
              <a:rPr lang="en-US" sz="2200" b="1" dirty="0" smtClean="0"/>
              <a:t>FID sequence</a:t>
            </a:r>
            <a:r>
              <a:rPr lang="el-GR" sz="2200" b="1" dirty="0" smtClean="0"/>
              <a:t>:</a:t>
            </a:r>
            <a:endParaRPr lang="el-GR" sz="2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87" y="2811863"/>
            <a:ext cx="4680520" cy="17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9" y="4566669"/>
            <a:ext cx="46330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100" dirty="0" smtClean="0"/>
              <a:t>Τρόποι χαλάρωσης μαγνήτισης: Τ</a:t>
            </a:r>
            <a:r>
              <a:rPr lang="el-GR" sz="2100" baseline="-25000" dirty="0" smtClean="0"/>
              <a:t>1</a:t>
            </a:r>
            <a:r>
              <a:rPr lang="el-GR" sz="2100" dirty="0" smtClean="0"/>
              <a:t> και Τ</a:t>
            </a:r>
            <a:r>
              <a:rPr lang="el-GR" sz="2100" baseline="-25000" dirty="0" smtClean="0"/>
              <a:t>2</a:t>
            </a:r>
            <a:endParaRPr lang="el-GR" sz="21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0549" y="3492685"/>
                <a:ext cx="1653466" cy="834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900" u="sng" dirty="0" smtClean="0"/>
                  <a:t>Σήμα:</a:t>
                </a:r>
              </a:p>
              <a:p>
                <a:r>
                  <a:rPr lang="en-US" sz="1900" dirty="0" smtClean="0"/>
                  <a:t>S = </a:t>
                </a:r>
                <a:r>
                  <a:rPr lang="en-US" sz="1900" dirty="0" err="1" smtClean="0"/>
                  <a:t>kp</a:t>
                </a:r>
                <a:r>
                  <a:rPr lang="en-US" sz="1900" dirty="0" smtClean="0"/>
                  <a:t> (1-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90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9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900" b="0" i="0" smtClean="0">
                                    <a:latin typeface="Cambria Math"/>
                                  </a:rPr>
                                  <m:t>R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9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sz="1900" dirty="0" smtClean="0"/>
                  <a:t>)</a:t>
                </a:r>
                <a:endParaRPr lang="el-GR" sz="19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549" y="3492685"/>
                <a:ext cx="1653466" cy="834459"/>
              </a:xfrm>
              <a:prstGeom prst="rect">
                <a:avLst/>
              </a:prstGeom>
              <a:blipFill rotWithShape="1">
                <a:blip r:embed="rId3"/>
                <a:stretch>
                  <a:fillRect l="-3309" t="-3650" r="-2206" b="-116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5175903"/>
            <a:ext cx="39584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100" dirty="0" smtClean="0"/>
              <a:t>Χρήση σκιαγραφικών παραγόντων</a:t>
            </a:r>
          </a:p>
          <a:p>
            <a:r>
              <a:rPr lang="en-US" sz="2100" dirty="0" smtClean="0"/>
              <a:t>	</a:t>
            </a:r>
            <a:r>
              <a:rPr lang="el-GR" sz="2100" dirty="0" smtClean="0"/>
              <a:t>Σύμπλοκα </a:t>
            </a:r>
            <a:r>
              <a:rPr lang="en-US" sz="2100" dirty="0" smtClean="0"/>
              <a:t>Ln</a:t>
            </a:r>
            <a:r>
              <a:rPr lang="en-US" sz="2100" baseline="30000" dirty="0" smtClean="0"/>
              <a:t>3+</a:t>
            </a:r>
            <a:endParaRPr lang="el-GR" sz="2100" dirty="0"/>
          </a:p>
        </p:txBody>
      </p:sp>
      <p:sp>
        <p:nvSpPr>
          <p:cNvPr id="8" name="Δεξιό βέλος 7"/>
          <p:cNvSpPr/>
          <p:nvPr/>
        </p:nvSpPr>
        <p:spPr>
          <a:xfrm>
            <a:off x="4109242" y="5368263"/>
            <a:ext cx="108012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502618" y="5275931"/>
            <a:ext cx="2115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100" dirty="0" smtClean="0"/>
              <a:t>Μείωση Τ</a:t>
            </a:r>
            <a:r>
              <a:rPr lang="el-GR" sz="2100" baseline="-25000" dirty="0" smtClean="0"/>
              <a:t>1</a:t>
            </a:r>
            <a:r>
              <a:rPr lang="el-GR" sz="2100" dirty="0" smtClean="0"/>
              <a:t> και Τ</a:t>
            </a:r>
            <a:r>
              <a:rPr lang="el-GR" sz="2100" baseline="-25000" dirty="0" smtClean="0"/>
              <a:t>2</a:t>
            </a:r>
            <a:r>
              <a:rPr lang="el-GR" sz="2100" dirty="0" smtClean="0"/>
              <a:t> </a:t>
            </a:r>
            <a:endParaRPr lang="el-GR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2619" y="6167832"/>
            <a:ext cx="23916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100" dirty="0" smtClean="0"/>
              <a:t>Καλύτερο σήμα</a:t>
            </a:r>
            <a:endParaRPr lang="en-US" sz="2100" dirty="0" smtClean="0"/>
          </a:p>
          <a:p>
            <a:r>
              <a:rPr lang="el-GR" sz="2100" dirty="0"/>
              <a:t>Βελτίωση αντίθεσης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12" name="Βέλος προς τα κάτω 11"/>
          <p:cNvSpPr/>
          <p:nvPr/>
        </p:nvSpPr>
        <p:spPr>
          <a:xfrm>
            <a:off x="6289316" y="5743711"/>
            <a:ext cx="409112" cy="424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09" y="1284904"/>
            <a:ext cx="3034591" cy="19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85" y="1340768"/>
            <a:ext cx="2968534" cy="16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12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Cyclens</a:t>
            </a:r>
            <a:r>
              <a:rPr lang="en-US" dirty="0"/>
              <a:t> </a:t>
            </a:r>
            <a:r>
              <a:rPr lang="el-GR" dirty="0"/>
              <a:t>σαν σκιαγραφικοί παράγοντες στο </a:t>
            </a:r>
            <a:r>
              <a:rPr lang="en-US" dirty="0"/>
              <a:t>MRI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94818"/>
            <a:ext cx="2520280" cy="2536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5682" y="3861048"/>
            <a:ext cx="171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Gadoteric</a:t>
            </a:r>
            <a:r>
              <a:rPr lang="en-US" sz="2000" b="1" dirty="0" smtClean="0"/>
              <a:t> acid</a:t>
            </a:r>
            <a:endParaRPr lang="el-G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478658"/>
            <a:ext cx="771422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Χαμηλός </a:t>
            </a:r>
            <a:r>
              <a:rPr lang="el-GR" dirty="0"/>
              <a:t>κίνδυνος της </a:t>
            </a:r>
            <a:r>
              <a:rPr lang="el-GR" dirty="0" err="1"/>
              <a:t>in</a:t>
            </a:r>
            <a:r>
              <a:rPr lang="el-GR" dirty="0"/>
              <a:t> </a:t>
            </a:r>
            <a:r>
              <a:rPr lang="el-GR" dirty="0" err="1"/>
              <a:t>vivo</a:t>
            </a:r>
            <a:r>
              <a:rPr lang="el-GR" dirty="0"/>
              <a:t> διάλυσης </a:t>
            </a:r>
            <a:r>
              <a:rPr lang="el-GR" dirty="0" smtClean="0"/>
              <a:t>του συμπλόκου</a:t>
            </a:r>
          </a:p>
          <a:p>
            <a:pPr marL="285750" indent="-285750">
              <a:buFont typeface="Wingdings" pitchFamily="2" charset="2"/>
              <a:buChar char="ü"/>
            </a:pPr>
            <a:endParaRPr lang="el-GR" dirty="0"/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Χρήση για </a:t>
            </a:r>
            <a:r>
              <a:rPr lang="en-US" dirty="0" smtClean="0"/>
              <a:t>MRI </a:t>
            </a:r>
            <a:r>
              <a:rPr lang="el-GR" dirty="0" smtClean="0"/>
              <a:t>στον </a:t>
            </a:r>
            <a:r>
              <a:rPr lang="el-GR" u="sng" dirty="0" smtClean="0"/>
              <a:t>εγκέφαλο </a:t>
            </a:r>
            <a:r>
              <a:rPr lang="el-GR" dirty="0" smtClean="0"/>
              <a:t>(για την </a:t>
            </a:r>
            <a:r>
              <a:rPr lang="el-GR" dirty="0"/>
              <a:t>προβολή </a:t>
            </a:r>
            <a:r>
              <a:rPr lang="el-GR" dirty="0" err="1"/>
              <a:t>ενδοκρανιακής</a:t>
            </a:r>
            <a:r>
              <a:rPr lang="el-GR" dirty="0"/>
              <a:t> </a:t>
            </a:r>
            <a:r>
              <a:rPr lang="el-GR" dirty="0" smtClean="0"/>
              <a:t>βλάβης </a:t>
            </a:r>
            <a:r>
              <a:rPr lang="el-GR" dirty="0"/>
              <a:t>με </a:t>
            </a:r>
            <a:endParaRPr lang="el-GR" dirty="0" smtClean="0"/>
          </a:p>
          <a:p>
            <a:r>
              <a:rPr lang="el-GR" dirty="0" smtClean="0"/>
              <a:t>ανώμαλη </a:t>
            </a:r>
            <a:r>
              <a:rPr lang="el-GR" dirty="0" err="1" smtClean="0"/>
              <a:t>αγγείωση</a:t>
            </a:r>
            <a:r>
              <a:rPr lang="el-GR" dirty="0" smtClean="0"/>
              <a:t>), στην </a:t>
            </a:r>
            <a:r>
              <a:rPr lang="el-GR" u="sng" dirty="0" smtClean="0"/>
              <a:t>σπονδυλική στήλη </a:t>
            </a:r>
            <a:r>
              <a:rPr lang="el-GR" dirty="0" smtClean="0"/>
              <a:t>και στους </a:t>
            </a:r>
            <a:r>
              <a:rPr lang="el-GR" u="sng" dirty="0" smtClean="0"/>
              <a:t>συναφούς ιστούς</a:t>
            </a:r>
          </a:p>
          <a:p>
            <a:endParaRPr lang="el-G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Μείωση του Τ</a:t>
            </a:r>
            <a:r>
              <a:rPr lang="el-GR" baseline="-25000" dirty="0" smtClean="0"/>
              <a:t>1</a:t>
            </a:r>
          </a:p>
          <a:p>
            <a:pPr marL="285750" indent="-285750">
              <a:buFont typeface="Wingdings" pitchFamily="2" charset="2"/>
              <a:buChar char="ü"/>
            </a:pPr>
            <a:endParaRPr lang="el-GR" baseline="-25000" dirty="0"/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Δόση: όχι πάνω από  </a:t>
            </a:r>
            <a:r>
              <a:rPr lang="en-US" dirty="0" smtClean="0"/>
              <a:t>0.1 </a:t>
            </a:r>
            <a:r>
              <a:rPr lang="en-US" dirty="0" err="1" smtClean="0"/>
              <a:t>mmol</a:t>
            </a:r>
            <a:r>
              <a:rPr lang="en-US" dirty="0" smtClean="0"/>
              <a:t>/kg</a:t>
            </a:r>
            <a:r>
              <a:rPr lang="el-GR" dirty="0"/>
              <a:t> </a:t>
            </a:r>
            <a:r>
              <a:rPr lang="el-GR" dirty="0" smtClean="0"/>
              <a:t>σωματικού βάρους</a:t>
            </a:r>
          </a:p>
          <a:p>
            <a:pPr marL="285750" indent="-285750">
              <a:buFont typeface="Wingdings" pitchFamily="2" charset="2"/>
              <a:buChar char="ü"/>
            </a:pP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981850" y="2247170"/>
            <a:ext cx="32090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100" dirty="0" smtClean="0"/>
              <a:t>Παρενέργειες:</a:t>
            </a:r>
          </a:p>
          <a:p>
            <a:endParaRPr lang="el-GR" sz="2100" dirty="0"/>
          </a:p>
          <a:p>
            <a:pPr marL="342900" indent="-342900">
              <a:buFont typeface="Wingdings" pitchFamily="2" charset="2"/>
              <a:buChar char="q"/>
            </a:pPr>
            <a:r>
              <a:rPr lang="el-GR" sz="2100" dirty="0" smtClean="0"/>
              <a:t>Υπερευαισθησία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sz="2100" dirty="0" smtClean="0"/>
              <a:t>Πόνος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sz="2100" dirty="0"/>
              <a:t>Α</a:t>
            </a:r>
            <a:r>
              <a:rPr lang="el-GR" sz="2100" dirty="0" smtClean="0"/>
              <a:t>ίσθηση κρύου ή ζέστης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sz="2100" dirty="0"/>
              <a:t>Ν</a:t>
            </a:r>
            <a:r>
              <a:rPr lang="el-GR" sz="2100" dirty="0" smtClean="0"/>
              <a:t>αυτία</a:t>
            </a:r>
            <a:endParaRPr lang="el-GR" sz="2100" dirty="0"/>
          </a:p>
        </p:txBody>
      </p:sp>
      <p:sp>
        <p:nvSpPr>
          <p:cNvPr id="8" name="Ορθογώνιο 7"/>
          <p:cNvSpPr/>
          <p:nvPr/>
        </p:nvSpPr>
        <p:spPr>
          <a:xfrm>
            <a:off x="286976" y="1456673"/>
            <a:ext cx="311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l-GR" dirty="0" err="1"/>
              <a:t>Θερμοδυναμικά</a:t>
            </a:r>
            <a:r>
              <a:rPr lang="el-GR" dirty="0"/>
              <a:t> σταθερά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l-GR" dirty="0"/>
              <a:t>Κινητικά αδρανή</a:t>
            </a:r>
          </a:p>
        </p:txBody>
      </p:sp>
      <p:sp>
        <p:nvSpPr>
          <p:cNvPr id="9" name="Δεξιό άγκιστρο 8"/>
          <p:cNvSpPr/>
          <p:nvPr/>
        </p:nvSpPr>
        <p:spPr>
          <a:xfrm>
            <a:off x="3252438" y="1609168"/>
            <a:ext cx="432048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3816224" y="1648696"/>
            <a:ext cx="428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Μικρός κίνδυνος απελευθέρωσης των </a:t>
            </a:r>
            <a:r>
              <a:rPr lang="en-US" dirty="0" smtClean="0"/>
              <a:t>Ln</a:t>
            </a:r>
            <a:r>
              <a:rPr lang="en-US" baseline="30000" dirty="0" smtClean="0"/>
              <a:t>3+</a:t>
            </a: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26955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Σχάση </a:t>
            </a:r>
            <a:r>
              <a:rPr lang="el-GR" dirty="0"/>
              <a:t>του </a:t>
            </a:r>
            <a:r>
              <a:rPr lang="en-US" dirty="0"/>
              <a:t>RNA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815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Τα 5’ άκρα του </a:t>
            </a:r>
            <a:r>
              <a:rPr lang="en-US" sz="2000" dirty="0" smtClean="0"/>
              <a:t>RNA </a:t>
            </a:r>
            <a:r>
              <a:rPr lang="el-GR" sz="2000" dirty="0" smtClean="0"/>
              <a:t>τροποποιούνται αφού προστίθεται το 5’ κάλυμμα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1352"/>
            <a:ext cx="3577839" cy="356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Έλλειψη 4"/>
          <p:cNvSpPr/>
          <p:nvPr/>
        </p:nvSpPr>
        <p:spPr>
          <a:xfrm>
            <a:off x="1678562" y="2035329"/>
            <a:ext cx="1353443" cy="1296144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1678561" y="3789040"/>
            <a:ext cx="1353443" cy="1296144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 προς τα κάτω 8"/>
          <p:cNvSpPr/>
          <p:nvPr/>
        </p:nvSpPr>
        <p:spPr>
          <a:xfrm>
            <a:off x="7164288" y="2132854"/>
            <a:ext cx="360040" cy="720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6289631" y="3068960"/>
            <a:ext cx="288444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Σημαντικό για:</a:t>
            </a:r>
            <a:r>
              <a:rPr lang="en-US" sz="2000" dirty="0" smtClean="0"/>
              <a:t> </a:t>
            </a:r>
          </a:p>
          <a:p>
            <a:endParaRPr lang="el-GR" sz="2000" dirty="0" smtClean="0"/>
          </a:p>
          <a:p>
            <a:pPr marL="342900" indent="-342900">
              <a:buAutoNum type="arabicPeriod"/>
            </a:pPr>
            <a:r>
              <a:rPr lang="el-GR" sz="2000" dirty="0" smtClean="0"/>
              <a:t>Μάτισμα του </a:t>
            </a:r>
            <a:r>
              <a:rPr lang="en-US" sz="2000" dirty="0" err="1" smtClean="0"/>
              <a:t>mRna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l-GR" sz="2000" dirty="0" smtClean="0"/>
              <a:t>Μετάφραση </a:t>
            </a:r>
            <a:r>
              <a:rPr lang="en-US" sz="2000" dirty="0"/>
              <a:t>m</a:t>
            </a:r>
            <a:r>
              <a:rPr lang="en-US" sz="2000" dirty="0" smtClean="0"/>
              <a:t>RNA</a:t>
            </a:r>
          </a:p>
          <a:p>
            <a:pPr marL="342900" indent="-342900">
              <a:buAutoNum type="arabicPeriod"/>
            </a:pPr>
            <a:r>
              <a:rPr lang="el-GR" sz="2000" dirty="0" smtClean="0"/>
              <a:t>Σταθεροποίηση </a:t>
            </a:r>
            <a:r>
              <a:rPr lang="en-US" sz="2000" dirty="0" smtClean="0"/>
              <a:t>mRNA</a:t>
            </a:r>
          </a:p>
          <a:p>
            <a:pPr marL="342900" indent="-342900">
              <a:buAutoNum type="arabicPeriod"/>
            </a:pPr>
            <a:endParaRPr lang="el-G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5121218"/>
            <a:ext cx="3259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Καταστροφή του 5’ καλύμματος</a:t>
            </a:r>
          </a:p>
          <a:p>
            <a:endParaRPr lang="el-GR" dirty="0"/>
          </a:p>
        </p:txBody>
      </p:sp>
      <p:sp>
        <p:nvSpPr>
          <p:cNvPr id="15" name="Βέλος προς τα κάτω 14"/>
          <p:cNvSpPr/>
          <p:nvPr/>
        </p:nvSpPr>
        <p:spPr>
          <a:xfrm>
            <a:off x="6588224" y="5565282"/>
            <a:ext cx="261461" cy="404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4370234" y="6095635"/>
            <a:ext cx="479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Επιλεκτική αναστολή της έκφρασης του γονιδίου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6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Cyclens</a:t>
            </a:r>
            <a:r>
              <a:rPr lang="en-US" dirty="0"/>
              <a:t> </a:t>
            </a:r>
            <a:r>
              <a:rPr lang="el-GR" dirty="0"/>
              <a:t>σαν </a:t>
            </a:r>
            <a:r>
              <a:rPr lang="el-GR" dirty="0" smtClean="0"/>
              <a:t>παράγοντες σχάσης του </a:t>
            </a:r>
            <a:r>
              <a:rPr lang="en-US" dirty="0" smtClean="0"/>
              <a:t>RNA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928454" cy="236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14" y="1857919"/>
            <a:ext cx="644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86% </a:t>
            </a:r>
            <a:r>
              <a:rPr lang="en-US" u="sng" dirty="0" smtClean="0"/>
              <a:t> </a:t>
            </a:r>
            <a:r>
              <a:rPr lang="el-GR" u="sng" dirty="0" smtClean="0"/>
              <a:t>σχάση του 5’ καλύμματος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μετά από 4</a:t>
            </a:r>
            <a:r>
              <a:rPr lang="en-US" dirty="0" smtClean="0"/>
              <a:t>h</a:t>
            </a:r>
            <a:r>
              <a:rPr lang="el-GR" dirty="0" smtClean="0"/>
              <a:t> - </a:t>
            </a:r>
            <a:r>
              <a:rPr lang="el-GR" dirty="0" smtClean="0"/>
              <a:t>παρουσία</a:t>
            </a:r>
            <a:r>
              <a:rPr lang="en-US" dirty="0" smtClean="0"/>
              <a:t> </a:t>
            </a:r>
            <a:r>
              <a:rPr lang="en-US" dirty="0"/>
              <a:t>0.10 </a:t>
            </a:r>
            <a:r>
              <a:rPr lang="en-US" dirty="0" err="1" smtClean="0"/>
              <a:t>mM</a:t>
            </a:r>
            <a:r>
              <a:rPr lang="el-GR" dirty="0" smtClean="0"/>
              <a:t> συμπλόκου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στους </a:t>
            </a:r>
            <a:r>
              <a:rPr lang="en-US" dirty="0" smtClean="0"/>
              <a:t>37 </a:t>
            </a:r>
            <a:r>
              <a:rPr lang="en-US" dirty="0"/>
              <a:t>°</a:t>
            </a:r>
            <a:r>
              <a:rPr lang="en-US" dirty="0" smtClean="0"/>
              <a:t>C</a:t>
            </a:r>
            <a:r>
              <a:rPr lang="el-GR" dirty="0" smtClean="0"/>
              <a:t> και </a:t>
            </a:r>
            <a:r>
              <a:rPr lang="en-US" dirty="0" smtClean="0"/>
              <a:t>pH </a:t>
            </a:r>
            <a:r>
              <a:rPr lang="el-GR" dirty="0" smtClean="0"/>
              <a:t>= </a:t>
            </a:r>
            <a:r>
              <a:rPr lang="en-US" dirty="0" smtClean="0"/>
              <a:t>7.4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08" y="3212976"/>
            <a:ext cx="4104456" cy="22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4278" y="5517163"/>
            <a:ext cx="4116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l-GR" dirty="0" smtClean="0"/>
              <a:t>Προσβολή στο: </a:t>
            </a:r>
            <a:r>
              <a:rPr lang="en-US" dirty="0" smtClean="0"/>
              <a:t>a-phosphate </a:t>
            </a:r>
            <a:endParaRPr lang="el-GR" dirty="0" smtClean="0"/>
          </a:p>
          <a:p>
            <a:r>
              <a:rPr lang="el-GR" dirty="0" smtClean="0"/>
              <a:t>Παραγωγή:</a:t>
            </a:r>
            <a:r>
              <a:rPr lang="el-GR" dirty="0"/>
              <a:t> </a:t>
            </a:r>
            <a:r>
              <a:rPr lang="en-US" dirty="0" smtClean="0"/>
              <a:t>GDP and</a:t>
            </a:r>
            <a:r>
              <a:rPr lang="el-GR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(THED</a:t>
            </a:r>
            <a:r>
              <a:rPr lang="en-US" dirty="0"/>
              <a:t>)-GMP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928118"/>
            <a:ext cx="3320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Διίσταται αργά </a:t>
            </a:r>
            <a:r>
              <a:rPr lang="el-GR" dirty="0"/>
              <a:t>παρουσία </a:t>
            </a:r>
            <a:r>
              <a:rPr lang="el-GR" dirty="0" smtClean="0"/>
              <a:t>Μ</a:t>
            </a:r>
            <a:r>
              <a:rPr lang="el-GR" baseline="30000" dirty="0" smtClean="0"/>
              <a:t>2+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</a:t>
            </a:r>
            <a:r>
              <a:rPr lang="el-GR" dirty="0" smtClean="0"/>
              <a:t>: αρκετές ημέρες </a:t>
            </a:r>
            <a:r>
              <a:rPr lang="el-GR" dirty="0"/>
              <a:t>στους 37 ° </a:t>
            </a:r>
            <a:r>
              <a:rPr lang="el-GR" dirty="0" smtClean="0"/>
              <a:t>C</a:t>
            </a:r>
          </a:p>
          <a:p>
            <a:r>
              <a:rPr lang="el-GR" dirty="0" smtClean="0"/>
              <a:t>	(κινητικά αδρανές)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21734" y="5332497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Παρουσία </a:t>
            </a:r>
            <a:r>
              <a:rPr lang="en-US" dirty="0" smtClean="0"/>
              <a:t>Zn(NO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sp>
        <p:nvSpPr>
          <p:cNvPr id="7" name="Βέλος προς τα κάτω 6"/>
          <p:cNvSpPr/>
          <p:nvPr/>
        </p:nvSpPr>
        <p:spPr>
          <a:xfrm>
            <a:off x="1121053" y="5753546"/>
            <a:ext cx="268267" cy="450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0" y="6255827"/>
            <a:ext cx="44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Αύξηση ταχύτητας σχάσης του 5’ καλύμματος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9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Ραδιοανοσοθεραπεία</a:t>
            </a:r>
            <a:r>
              <a:rPr lang="el-GR" dirty="0" smtClean="0"/>
              <a:t> (</a:t>
            </a:r>
            <a:r>
              <a:rPr lang="en-US" dirty="0" smtClean="0"/>
              <a:t>RIT)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300" dirty="0" smtClean="0"/>
              <a:t>Χρήση αντισωμάτων τα οποία είναι συνδεδεμένα με </a:t>
            </a:r>
            <a:r>
              <a:rPr lang="el-GR" sz="2300" dirty="0" err="1" smtClean="0"/>
              <a:t>ραδιονουκλίδια</a:t>
            </a:r>
            <a:r>
              <a:rPr lang="el-GR" sz="2300" dirty="0" smtClean="0"/>
              <a:t> ενάντια σε καρκινικά αντιγόνα</a:t>
            </a:r>
            <a:endParaRPr lang="el-GR" sz="23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1907705" y="2037827"/>
            <a:ext cx="399060" cy="832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3419872" y="2037827"/>
            <a:ext cx="804145" cy="599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3206" y="2870130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Εκπομπή β</a:t>
            </a:r>
            <a:endParaRPr lang="en-US" dirty="0" smtClean="0"/>
          </a:p>
          <a:p>
            <a:r>
              <a:rPr lang="en-US" dirty="0" smtClean="0"/>
              <a:t>(e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1</a:t>
            </a:r>
            <a:r>
              <a:rPr lang="en-US" dirty="0" smtClean="0"/>
              <a:t>mm – 1cm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255665" y="2518934"/>
            <a:ext cx="4231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Εκπομπή α 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baseline="30000" dirty="0" smtClean="0"/>
              <a:t>4</a:t>
            </a:r>
            <a:r>
              <a:rPr lang="en-US" baseline="-25000" dirty="0" smtClean="0"/>
              <a:t>2</a:t>
            </a:r>
            <a:r>
              <a:rPr lang="en-US" dirty="0" smtClean="0"/>
              <a:t>He)</a:t>
            </a:r>
          </a:p>
          <a:p>
            <a:r>
              <a:rPr lang="en-US" dirty="0" smtClean="0"/>
              <a:t>40-100</a:t>
            </a:r>
            <a:r>
              <a:rPr lang="el-GR" dirty="0" smtClean="0"/>
              <a:t>μ</a:t>
            </a:r>
            <a:r>
              <a:rPr lang="en-US" dirty="0" smtClean="0"/>
              <a:t>m - </a:t>
            </a:r>
            <a:r>
              <a:rPr lang="el-GR" dirty="0" smtClean="0"/>
              <a:t>Μικρή περιοχή (λίγα κύτταρα)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3363"/>
            <a:ext cx="7306570" cy="189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Βέλος προς τα κάτω 16"/>
          <p:cNvSpPr/>
          <p:nvPr/>
        </p:nvSpPr>
        <p:spPr>
          <a:xfrm>
            <a:off x="5801376" y="3510653"/>
            <a:ext cx="288032" cy="396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4224017" y="3987693"/>
            <a:ext cx="490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Υψηλή γραμμική μεταφορά ενέργειας 100</a:t>
            </a:r>
            <a:r>
              <a:rPr lang="en-US" dirty="0" err="1" smtClean="0"/>
              <a:t>keV</a:t>
            </a:r>
            <a:r>
              <a:rPr lang="en-US" dirty="0" smtClean="0"/>
              <a:t>/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3793460"/>
            <a:ext cx="367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Μεταφορά ενέργειας 0.1 – 1 </a:t>
            </a:r>
            <a:r>
              <a:rPr lang="en-US" dirty="0" err="1" smtClean="0"/>
              <a:t>keV</a:t>
            </a:r>
            <a:r>
              <a:rPr lang="en-US" dirty="0" smtClean="0"/>
              <a:t>/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l-GR" dirty="0"/>
          </a:p>
        </p:txBody>
      </p:sp>
      <p:sp>
        <p:nvSpPr>
          <p:cNvPr id="21" name="Βέλος προς τα κάτω 20"/>
          <p:cNvSpPr/>
          <p:nvPr/>
        </p:nvSpPr>
        <p:spPr>
          <a:xfrm>
            <a:off x="7501220" y="4416447"/>
            <a:ext cx="346021" cy="590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7081149" y="5157192"/>
            <a:ext cx="187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Διάσπαση διπλής </a:t>
            </a:r>
            <a:endParaRPr lang="en-US" dirty="0" smtClean="0"/>
          </a:p>
          <a:p>
            <a:r>
              <a:rPr lang="el-GR" dirty="0" smtClean="0"/>
              <a:t>έλικας </a:t>
            </a:r>
            <a:r>
              <a:rPr lang="en-US" dirty="0" smtClean="0"/>
              <a:t>DNA</a:t>
            </a:r>
            <a:endParaRPr lang="el-GR" dirty="0"/>
          </a:p>
        </p:txBody>
      </p:sp>
      <p:sp>
        <p:nvSpPr>
          <p:cNvPr id="23" name="Βέλος προς τα κάτω 22"/>
          <p:cNvSpPr/>
          <p:nvPr/>
        </p:nvSpPr>
        <p:spPr>
          <a:xfrm>
            <a:off x="7546722" y="5888968"/>
            <a:ext cx="300519" cy="471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6089408" y="6360222"/>
            <a:ext cx="307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Θάνατος καρκινικών κυττάρων</a:t>
            </a:r>
            <a:endParaRPr lang="el-GR" dirty="0"/>
          </a:p>
        </p:txBody>
      </p:sp>
      <p:sp>
        <p:nvSpPr>
          <p:cNvPr id="26" name="TextBox 25"/>
          <p:cNvSpPr txBox="1"/>
          <p:nvPr/>
        </p:nvSpPr>
        <p:spPr>
          <a:xfrm>
            <a:off x="4579812" y="2037827"/>
            <a:ext cx="425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 </a:t>
            </a:r>
            <a:r>
              <a:rPr lang="el-GR" u="sng" dirty="0"/>
              <a:t>θεραπεία μεταστατικών μορφών καρκίνου</a:t>
            </a:r>
          </a:p>
        </p:txBody>
      </p:sp>
    </p:spTree>
    <p:extLst>
      <p:ext uri="{BB962C8B-B14F-4D97-AF65-F5344CB8AC3E}">
        <p14:creationId xmlns:p14="http://schemas.microsoft.com/office/powerpoint/2010/main" val="17962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Cyclens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l-GR" dirty="0" err="1" smtClean="0"/>
              <a:t>Ραδιοανοσοθεραπεία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912293" cy="17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330005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+ </a:t>
            </a:r>
            <a:r>
              <a:rPr lang="en-US" dirty="0" smtClean="0"/>
              <a:t>    </a:t>
            </a:r>
            <a:r>
              <a:rPr lang="en-US" baseline="30000" dirty="0" smtClean="0"/>
              <a:t>213</a:t>
            </a:r>
            <a:r>
              <a:rPr lang="en-US" sz="2000" dirty="0" smtClean="0"/>
              <a:t>Bi(NO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.5H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el-GR" sz="2000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5580112" y="251467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7440" y="2103464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623758" y="2303519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baseline="30000" dirty="0" smtClean="0"/>
              <a:t>213</a:t>
            </a:r>
            <a:r>
              <a:rPr lang="en-US" sz="2000" dirty="0" smtClean="0"/>
              <a:t>Bi(Me-do2pa)] NO</a:t>
            </a:r>
            <a:r>
              <a:rPr lang="en-US" sz="2000" baseline="-25000" dirty="0" smtClean="0"/>
              <a:t>3</a:t>
            </a:r>
            <a:endParaRPr lang="el-GR" sz="2000" baseline="-25000" dirty="0"/>
          </a:p>
        </p:txBody>
      </p:sp>
      <p:sp>
        <p:nvSpPr>
          <p:cNvPr id="11" name="Βέλος προς τα κάτω 10"/>
          <p:cNvSpPr/>
          <p:nvPr/>
        </p:nvSpPr>
        <p:spPr>
          <a:xfrm>
            <a:off x="7069258" y="5626988"/>
            <a:ext cx="383062" cy="538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19" y="2728820"/>
            <a:ext cx="3479066" cy="247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57696" y="4941168"/>
            <a:ext cx="35333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(-) </a:t>
            </a:r>
            <a:r>
              <a:rPr lang="el-GR" sz="2000" dirty="0" smtClean="0"/>
              <a:t>μικρό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 </a:t>
            </a:r>
            <a:r>
              <a:rPr lang="el-GR" sz="2000" dirty="0" smtClean="0"/>
              <a:t>των ισοτόπων </a:t>
            </a:r>
            <a:r>
              <a:rPr lang="en-US" sz="2000" dirty="0" smtClean="0"/>
              <a:t>Bi</a:t>
            </a:r>
          </a:p>
          <a:p>
            <a:r>
              <a:rPr lang="en-US" sz="1600" baseline="30000" dirty="0"/>
              <a:t>212</a:t>
            </a:r>
            <a:r>
              <a:rPr lang="en-US" sz="1600" dirty="0"/>
              <a:t>Bi (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1/2</a:t>
            </a:r>
            <a:r>
              <a:rPr lang="en-US" sz="1600" dirty="0" smtClean="0"/>
              <a:t>=61 </a:t>
            </a:r>
            <a:r>
              <a:rPr lang="en-US" sz="1600" dirty="0"/>
              <a:t>min) and </a:t>
            </a:r>
            <a:r>
              <a:rPr lang="en-US" sz="1600" baseline="30000" dirty="0"/>
              <a:t>213</a:t>
            </a:r>
            <a:r>
              <a:rPr lang="en-US" sz="1600" dirty="0"/>
              <a:t>Bi (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1/2</a:t>
            </a:r>
            <a:r>
              <a:rPr lang="en-US" sz="1600" dirty="0" smtClean="0"/>
              <a:t>=46 min)</a:t>
            </a:r>
          </a:p>
          <a:p>
            <a:endParaRPr lang="el-GR" sz="1600" dirty="0" smtClean="0"/>
          </a:p>
          <a:p>
            <a:endParaRPr lang="el-GR" sz="1600" dirty="0" smtClean="0"/>
          </a:p>
          <a:p>
            <a:r>
              <a:rPr lang="el-GR" dirty="0" smtClean="0"/>
              <a:t>	</a:t>
            </a:r>
          </a:p>
          <a:p>
            <a:r>
              <a:rPr lang="el-GR" dirty="0"/>
              <a:t>	</a:t>
            </a:r>
            <a:r>
              <a:rPr lang="el-GR" dirty="0" smtClean="0"/>
              <a:t>Μελέτη με </a:t>
            </a:r>
            <a:r>
              <a:rPr lang="en-US" baseline="30000" dirty="0" smtClean="0"/>
              <a:t>212</a:t>
            </a:r>
            <a:r>
              <a:rPr lang="en-US" dirty="0" smtClean="0"/>
              <a:t>Pb</a:t>
            </a:r>
            <a:endParaRPr lang="el-GR" dirty="0" smtClean="0"/>
          </a:p>
          <a:p>
            <a:r>
              <a:rPr lang="el-GR" sz="1600" dirty="0" smtClean="0"/>
              <a:t>	     (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1/2</a:t>
            </a:r>
            <a:r>
              <a:rPr lang="en-US" sz="1600" dirty="0" smtClean="0"/>
              <a:t> </a:t>
            </a:r>
            <a:r>
              <a:rPr lang="en-US" sz="1600" dirty="0"/>
              <a:t>= 10.6 </a:t>
            </a:r>
            <a:r>
              <a:rPr lang="en-US" sz="1600" dirty="0" smtClean="0"/>
              <a:t>h</a:t>
            </a:r>
            <a:r>
              <a:rPr lang="el-GR" sz="1600" dirty="0" smtClean="0"/>
              <a:t>)</a:t>
            </a:r>
            <a:endParaRPr lang="el-G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365104"/>
            <a:ext cx="50077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Μελέτες έδειξαν ότι:</a:t>
            </a:r>
          </a:p>
          <a:p>
            <a:endParaRPr lang="el-GR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/>
              <a:t>Σχηματίζεται γρήγορα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err="1" smtClean="0"/>
              <a:t>Θερμοδυναμικά</a:t>
            </a:r>
            <a:r>
              <a:rPr lang="el-GR" sz="2000" dirty="0" smtClean="0"/>
              <a:t> σταθερό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/>
              <a:t>Κινητικά αδρανές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/>
              <a:t>Ύπαρξη ενός </a:t>
            </a:r>
            <a:r>
              <a:rPr lang="el-GR" sz="2000" dirty="0" err="1" smtClean="0"/>
              <a:t>διαστερομερούς</a:t>
            </a:r>
            <a:r>
              <a:rPr lang="el-GR" sz="2000" dirty="0" smtClean="0"/>
              <a:t> στο διάλυμα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/>
              <a:t>Εύκολη </a:t>
            </a:r>
            <a:r>
              <a:rPr lang="el-GR" sz="2000" dirty="0" err="1" smtClean="0"/>
              <a:t>βιοσύζευξη</a:t>
            </a:r>
            <a:r>
              <a:rPr lang="el-GR" sz="2000" dirty="0" smtClean="0"/>
              <a:t> λόγω του </a:t>
            </a:r>
            <a:r>
              <a:rPr lang="en-US" sz="2000" dirty="0" smtClean="0"/>
              <a:t>ligand</a:t>
            </a:r>
            <a:endParaRPr lang="el-GR" sz="2000" dirty="0" smtClean="0"/>
          </a:p>
          <a:p>
            <a:pPr marL="285750" indent="-285750">
              <a:buFont typeface="Wingdings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5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Αιθέρες</a:t>
            </a:r>
            <a:r>
              <a:rPr lang="en-US" dirty="0" smtClean="0"/>
              <a:t> - </a:t>
            </a:r>
            <a:r>
              <a:rPr lang="el-GR" dirty="0" smtClean="0"/>
              <a:t> στέμματα (</a:t>
            </a:r>
            <a:r>
              <a:rPr lang="en-US" dirty="0" smtClean="0"/>
              <a:t>Crown ethers)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89" y="1196752"/>
            <a:ext cx="1796406" cy="174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8399" y="2945571"/>
            <a:ext cx="205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Αιθέρας 18 - στέμμα 6</a:t>
            </a:r>
            <a:endParaRPr lang="el-G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563140"/>
            <a:ext cx="5804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Ασυνήθιστη ικανότητα </a:t>
            </a:r>
            <a:r>
              <a:rPr lang="el-GR" dirty="0" err="1"/>
              <a:t>ε</a:t>
            </a:r>
            <a:r>
              <a:rPr lang="el-GR" dirty="0" err="1" smtClean="0"/>
              <a:t>πιδιαλύτωσης</a:t>
            </a:r>
            <a:r>
              <a:rPr lang="el-GR" dirty="0" smtClean="0"/>
              <a:t> κατιόντων μετάλλων</a:t>
            </a:r>
          </a:p>
          <a:p>
            <a:r>
              <a:rPr lang="el-GR" dirty="0" smtClean="0"/>
              <a:t>	</a:t>
            </a:r>
          </a:p>
          <a:p>
            <a:r>
              <a:rPr lang="el-GR" dirty="0" smtClean="0"/>
              <a:t>	1. Μέγεθος ιόντος</a:t>
            </a:r>
          </a:p>
          <a:p>
            <a:r>
              <a:rPr lang="el-GR" dirty="0" smtClean="0"/>
              <a:t>	2. Μέγεθος κοιλότητας</a:t>
            </a:r>
            <a:endParaRPr lang="el-GR" dirty="0"/>
          </a:p>
        </p:txBody>
      </p:sp>
      <p:sp>
        <p:nvSpPr>
          <p:cNvPr id="9" name="Δεξιό βέλος 8"/>
          <p:cNvSpPr/>
          <p:nvPr/>
        </p:nvSpPr>
        <p:spPr>
          <a:xfrm>
            <a:off x="1783772" y="3563140"/>
            <a:ext cx="1224136" cy="426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" y="4394422"/>
            <a:ext cx="3288782" cy="177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6889" y="6452461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Διαλυτό στο βενζόλιο!</a:t>
            </a:r>
            <a:endParaRPr lang="el-G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843" y="6144685"/>
            <a:ext cx="47379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KMnO</a:t>
            </a:r>
            <a:r>
              <a:rPr lang="en-US" sz="1600" baseline="-25000" dirty="0"/>
              <a:t>4</a:t>
            </a:r>
            <a:r>
              <a:rPr lang="en-US" sz="1600" dirty="0"/>
              <a:t> </a:t>
            </a:r>
            <a:r>
              <a:rPr lang="el-GR" sz="1600" dirty="0"/>
              <a:t>επιδιαλυτωμένο από τον αιθέρα 18 - στέμμα 6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83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Jerald S. </a:t>
            </a:r>
            <a:r>
              <a:rPr lang="en-US" sz="1500" dirty="0" smtClean="0"/>
              <a:t>Bradshaw, Krzysztof </a:t>
            </a:r>
            <a:r>
              <a:rPr lang="en-US" sz="1500" dirty="0"/>
              <a:t>E. </a:t>
            </a:r>
            <a:r>
              <a:rPr lang="en-US" sz="1500" dirty="0" err="1" smtClean="0"/>
              <a:t>Krakowiak</a:t>
            </a:r>
            <a:r>
              <a:rPr lang="en-US" sz="1500" dirty="0" smtClean="0"/>
              <a:t>, Reed </a:t>
            </a:r>
            <a:r>
              <a:rPr lang="en-US" sz="1500" dirty="0"/>
              <a:t>M. </a:t>
            </a:r>
            <a:r>
              <a:rPr lang="en-US" sz="1500" dirty="0" err="1" smtClean="0"/>
              <a:t>Izatt</a:t>
            </a:r>
            <a:r>
              <a:rPr lang="en-US" sz="1500" dirty="0" smtClean="0"/>
              <a:t>, AZA CROWN MACROCYCLES, </a:t>
            </a:r>
            <a:r>
              <a:rPr lang="en-US" sz="1500" dirty="0"/>
              <a:t>Department of </a:t>
            </a:r>
            <a:r>
              <a:rPr lang="en-US" sz="1500" dirty="0" smtClean="0"/>
              <a:t>Chemistry Brigham </a:t>
            </a:r>
            <a:r>
              <a:rPr lang="en-US" sz="1500" dirty="0"/>
              <a:t>Young </a:t>
            </a:r>
            <a:r>
              <a:rPr lang="en-US" sz="1500" dirty="0" smtClean="0"/>
              <a:t>University, Provo</a:t>
            </a:r>
            <a:r>
              <a:rPr lang="en-US" sz="1500" dirty="0"/>
              <a:t>. Utah </a:t>
            </a:r>
            <a:r>
              <a:rPr lang="en-US" sz="1500" dirty="0" smtClean="0"/>
              <a:t>84602-1022</a:t>
            </a:r>
            <a:endParaRPr lang="el-GR" sz="1500" dirty="0" smtClean="0"/>
          </a:p>
          <a:p>
            <a:r>
              <a:rPr lang="en-US" sz="1500" dirty="0"/>
              <a:t>Cong Li and Wing-</a:t>
            </a:r>
            <a:r>
              <a:rPr lang="en-US" sz="1500" dirty="0" err="1"/>
              <a:t>Tak</a:t>
            </a:r>
            <a:r>
              <a:rPr lang="en-US" sz="1500" dirty="0"/>
              <a:t> </a:t>
            </a:r>
            <a:r>
              <a:rPr lang="en-US" sz="1500" dirty="0" smtClean="0"/>
              <a:t>Wong</a:t>
            </a:r>
            <a:r>
              <a:rPr lang="el-GR" sz="1500" dirty="0" smtClean="0"/>
              <a:t>,</a:t>
            </a:r>
            <a:r>
              <a:rPr lang="en-US" sz="1500" dirty="0"/>
              <a:t> Tetrahedron Letters 43 (2002) </a:t>
            </a:r>
            <a:r>
              <a:rPr lang="en-US" sz="1500" dirty="0" smtClean="0"/>
              <a:t>3217–3220</a:t>
            </a:r>
            <a:endParaRPr lang="el-GR" sz="1500" dirty="0" smtClean="0"/>
          </a:p>
          <a:p>
            <a:r>
              <a:rPr lang="en-US" sz="1500" dirty="0" err="1"/>
              <a:t>Mojmír</a:t>
            </a:r>
            <a:r>
              <a:rPr lang="en-US" sz="1500" dirty="0"/>
              <a:t> </a:t>
            </a:r>
            <a:r>
              <a:rPr lang="en-US" sz="1500" dirty="0" err="1" smtClean="0"/>
              <a:t>Suchý</a:t>
            </a:r>
            <a:r>
              <a:rPr lang="en-US" sz="1500" dirty="0" smtClean="0"/>
              <a:t> </a:t>
            </a:r>
            <a:r>
              <a:rPr lang="en-US" sz="1500" dirty="0"/>
              <a:t>and Robert H. E. </a:t>
            </a:r>
            <a:r>
              <a:rPr lang="en-US" sz="1500" dirty="0" smtClean="0"/>
              <a:t>Hudson</a:t>
            </a:r>
            <a:r>
              <a:rPr lang="el-GR" sz="1500" dirty="0" smtClean="0"/>
              <a:t>,</a:t>
            </a:r>
            <a:r>
              <a:rPr lang="en-US" sz="1500" i="1" dirty="0"/>
              <a:t> Eur. J. Org. Chem. </a:t>
            </a:r>
            <a:r>
              <a:rPr lang="en-US" sz="1500" dirty="0"/>
              <a:t>2008, 4847–4865</a:t>
            </a:r>
            <a:endParaRPr lang="el-GR" sz="1500" dirty="0"/>
          </a:p>
          <a:p>
            <a:r>
              <a:rPr lang="en-US" sz="1500" dirty="0" smtClean="0"/>
              <a:t> </a:t>
            </a:r>
            <a:r>
              <a:rPr lang="en-US" sz="1500" dirty="0"/>
              <a:t>Silvio </a:t>
            </a:r>
            <a:r>
              <a:rPr lang="en-US" sz="1500" dirty="0" err="1" smtClean="0"/>
              <a:t>Aime</a:t>
            </a:r>
            <a:r>
              <a:rPr lang="en-US" sz="1500" dirty="0" smtClean="0"/>
              <a:t>,</a:t>
            </a:r>
            <a:r>
              <a:rPr lang="el-GR" sz="1500" dirty="0" smtClean="0"/>
              <a:t> </a:t>
            </a:r>
            <a:r>
              <a:rPr lang="en-US" sz="1500" dirty="0" smtClean="0"/>
              <a:t>Mauro </a:t>
            </a:r>
            <a:r>
              <a:rPr lang="en-US" sz="1500" dirty="0" err="1" smtClean="0"/>
              <a:t>Botta</a:t>
            </a:r>
            <a:r>
              <a:rPr lang="en-US" sz="1500" dirty="0" smtClean="0"/>
              <a:t>,</a:t>
            </a:r>
            <a:r>
              <a:rPr lang="el-GR" sz="1500" dirty="0" smtClean="0"/>
              <a:t> Ζ</a:t>
            </a:r>
            <a:r>
              <a:rPr lang="en-US" sz="1500" dirty="0" err="1" smtClean="0"/>
              <a:t>oltan</a:t>
            </a:r>
            <a:r>
              <a:rPr lang="en-US" sz="1500" dirty="0" smtClean="0"/>
              <a:t> Garda,</a:t>
            </a:r>
            <a:r>
              <a:rPr lang="el-GR" sz="1500" dirty="0" smtClean="0"/>
              <a:t> </a:t>
            </a:r>
            <a:r>
              <a:rPr lang="en-US" sz="1500" dirty="0" smtClean="0"/>
              <a:t>Benjamin </a:t>
            </a:r>
            <a:r>
              <a:rPr lang="en-US" sz="1500" dirty="0"/>
              <a:t>E. </a:t>
            </a:r>
            <a:r>
              <a:rPr lang="en-US" sz="1500" dirty="0" err="1" smtClean="0"/>
              <a:t>Kucera</a:t>
            </a:r>
            <a:r>
              <a:rPr lang="en-US" sz="1500" dirty="0" smtClean="0"/>
              <a:t>,</a:t>
            </a:r>
            <a:r>
              <a:rPr lang="el-GR" sz="1500" dirty="0" smtClean="0"/>
              <a:t> </a:t>
            </a:r>
            <a:r>
              <a:rPr lang="en-US" sz="1500" dirty="0" err="1" smtClean="0"/>
              <a:t>Gyula</a:t>
            </a:r>
            <a:r>
              <a:rPr lang="en-US" sz="1500" dirty="0" smtClean="0"/>
              <a:t> </a:t>
            </a:r>
            <a:r>
              <a:rPr lang="en-US" sz="1500" dirty="0" err="1" smtClean="0"/>
              <a:t>Tircso</a:t>
            </a:r>
            <a:r>
              <a:rPr lang="en-US" sz="1500" dirty="0" smtClean="0"/>
              <a:t>,</a:t>
            </a:r>
            <a:r>
              <a:rPr lang="el-GR" sz="1500" dirty="0" smtClean="0"/>
              <a:t> </a:t>
            </a:r>
            <a:r>
              <a:rPr lang="en-US" sz="1500" dirty="0" smtClean="0"/>
              <a:t>Victor </a:t>
            </a:r>
            <a:r>
              <a:rPr lang="en-US" sz="1500" dirty="0"/>
              <a:t>G. </a:t>
            </a:r>
            <a:r>
              <a:rPr lang="en-US" sz="1500" dirty="0" smtClean="0"/>
              <a:t>Young,</a:t>
            </a:r>
            <a:r>
              <a:rPr lang="el-GR" sz="1500" dirty="0" smtClean="0"/>
              <a:t> </a:t>
            </a:r>
            <a:r>
              <a:rPr lang="en-US" sz="1500" dirty="0" smtClean="0"/>
              <a:t>and </a:t>
            </a:r>
            <a:r>
              <a:rPr lang="en-US" sz="1500" dirty="0"/>
              <a:t>Mark </a:t>
            </a:r>
            <a:r>
              <a:rPr lang="en-US" sz="1500" dirty="0" smtClean="0"/>
              <a:t>Woods</a:t>
            </a:r>
            <a:r>
              <a:rPr lang="el-GR" sz="1500" dirty="0" smtClean="0"/>
              <a:t>,</a:t>
            </a:r>
            <a:r>
              <a:rPr lang="sv-SE" sz="1500" dirty="0"/>
              <a:t> Inorg. Chem. 2011, 50, 7955–7965</a:t>
            </a:r>
            <a:endParaRPr lang="el-GR" sz="1500" dirty="0" smtClean="0"/>
          </a:p>
          <a:p>
            <a:r>
              <a:rPr lang="en-US" sz="1500" dirty="0" smtClean="0"/>
              <a:t>Armando </a:t>
            </a:r>
            <a:r>
              <a:rPr lang="en-US" sz="1500" dirty="0" err="1" smtClean="0"/>
              <a:t>Tartaro</a:t>
            </a:r>
            <a:r>
              <a:rPr lang="el-GR" sz="1500" dirty="0" smtClean="0"/>
              <a:t>,</a:t>
            </a:r>
            <a:r>
              <a:rPr lang="en-US" sz="1500" dirty="0" err="1" smtClean="0"/>
              <a:t>Marica</a:t>
            </a:r>
            <a:r>
              <a:rPr lang="en-US" sz="1500" dirty="0" smtClean="0"/>
              <a:t> </a:t>
            </a:r>
            <a:r>
              <a:rPr lang="en-US" sz="1500" dirty="0"/>
              <a:t>Tina </a:t>
            </a:r>
            <a:r>
              <a:rPr lang="en-US" sz="1500" dirty="0" err="1" smtClean="0"/>
              <a:t>Maccarone</a:t>
            </a:r>
            <a:r>
              <a:rPr lang="el-GR" sz="1500" dirty="0" smtClean="0"/>
              <a:t>, </a:t>
            </a:r>
            <a:r>
              <a:rPr lang="en-US" sz="1500" dirty="0" smtClean="0"/>
              <a:t>Reports </a:t>
            </a:r>
            <a:r>
              <a:rPr lang="en-US" sz="1500" dirty="0"/>
              <a:t>in Medical Imaging 2015:8 </a:t>
            </a:r>
            <a:r>
              <a:rPr lang="en-US" sz="1500" dirty="0" smtClean="0"/>
              <a:t>25–35</a:t>
            </a:r>
            <a:endParaRPr lang="el-GR" sz="1500" dirty="0" smtClean="0"/>
          </a:p>
          <a:p>
            <a:r>
              <a:rPr lang="en-US" sz="1500" dirty="0"/>
              <a:t>Daniel M. </a:t>
            </a:r>
            <a:r>
              <a:rPr lang="en-US" sz="1500" dirty="0" smtClean="0"/>
              <a:t>Epstein,</a:t>
            </a:r>
            <a:r>
              <a:rPr lang="el-GR" sz="1500" dirty="0" smtClean="0"/>
              <a:t> </a:t>
            </a:r>
            <a:r>
              <a:rPr lang="en-US" sz="1500" dirty="0" smtClean="0"/>
              <a:t>Lara </a:t>
            </a:r>
            <a:r>
              <a:rPr lang="en-US" sz="1500" dirty="0"/>
              <a:t>L. Chappell</a:t>
            </a:r>
            <a:r>
              <a:rPr lang="en-US" sz="1500" dirty="0" smtClean="0"/>
              <a:t>, </a:t>
            </a:r>
            <a:r>
              <a:rPr lang="en-US" sz="1500" dirty="0" err="1"/>
              <a:t>Homayoon</a:t>
            </a:r>
            <a:r>
              <a:rPr lang="en-US" sz="1500" dirty="0"/>
              <a:t> </a:t>
            </a:r>
            <a:r>
              <a:rPr lang="en-US" sz="1500" dirty="0" err="1"/>
              <a:t>Khalili</a:t>
            </a:r>
            <a:r>
              <a:rPr lang="en-US" sz="1500" dirty="0" smtClean="0"/>
              <a:t>, </a:t>
            </a:r>
            <a:r>
              <a:rPr lang="en-US" sz="1500" dirty="0"/>
              <a:t>Ronald M. </a:t>
            </a:r>
            <a:r>
              <a:rPr lang="en-US" sz="1500" dirty="0" err="1" smtClean="0"/>
              <a:t>Supkowski</a:t>
            </a:r>
            <a:r>
              <a:rPr lang="en-US" sz="1500" dirty="0" smtClean="0"/>
              <a:t>,</a:t>
            </a:r>
            <a:r>
              <a:rPr lang="el-GR" sz="1500" dirty="0"/>
              <a:t> </a:t>
            </a:r>
            <a:r>
              <a:rPr lang="en-US" sz="1500" dirty="0" smtClean="0"/>
              <a:t>William </a:t>
            </a:r>
            <a:r>
              <a:rPr lang="en-US" sz="1500" dirty="0" err="1"/>
              <a:t>DeW</a:t>
            </a:r>
            <a:r>
              <a:rPr lang="en-US" sz="1500" dirty="0"/>
              <a:t>. </a:t>
            </a:r>
            <a:r>
              <a:rPr lang="en-US" sz="1500" dirty="0" err="1"/>
              <a:t>Horrocks</a:t>
            </a:r>
            <a:r>
              <a:rPr lang="en-US" sz="1500" dirty="0"/>
              <a:t>, Jr</a:t>
            </a:r>
            <a:r>
              <a:rPr lang="en-US" sz="1500" dirty="0" smtClean="0"/>
              <a:t>., </a:t>
            </a:r>
            <a:r>
              <a:rPr lang="en-US" sz="1500" dirty="0"/>
              <a:t>and Janet R. </a:t>
            </a:r>
            <a:r>
              <a:rPr lang="en-US" sz="1500" dirty="0" smtClean="0"/>
              <a:t>Morrow</a:t>
            </a:r>
            <a:r>
              <a:rPr lang="el-GR" sz="1500" dirty="0" smtClean="0"/>
              <a:t>, </a:t>
            </a:r>
            <a:r>
              <a:rPr lang="sv-SE" sz="1500" i="1" dirty="0"/>
              <a:t>Inorg. Chem. </a:t>
            </a:r>
            <a:r>
              <a:rPr lang="sv-SE" sz="1500" dirty="0"/>
              <a:t>2000, </a:t>
            </a:r>
            <a:r>
              <a:rPr lang="sv-SE" sz="1500" i="1" dirty="0"/>
              <a:t>39, </a:t>
            </a:r>
            <a:r>
              <a:rPr lang="sv-SE" sz="1500" dirty="0" smtClean="0"/>
              <a:t>2130-2134</a:t>
            </a:r>
            <a:endParaRPr lang="el-GR" sz="1500" dirty="0" smtClean="0"/>
          </a:p>
          <a:p>
            <a:r>
              <a:rPr lang="en-US" sz="1500" dirty="0"/>
              <a:t>Brenda F. Baker</a:t>
            </a:r>
            <a:r>
              <a:rPr lang="en-US" sz="1500" dirty="0" smtClean="0"/>
              <a:t>, </a:t>
            </a:r>
            <a:r>
              <a:rPr lang="en-US" sz="1500" dirty="0" err="1"/>
              <a:t>Homayoon</a:t>
            </a:r>
            <a:r>
              <a:rPr lang="en-US" sz="1500" dirty="0"/>
              <a:t> </a:t>
            </a:r>
            <a:r>
              <a:rPr lang="en-US" sz="1500" dirty="0" err="1" smtClean="0"/>
              <a:t>Khalili</a:t>
            </a:r>
            <a:r>
              <a:rPr lang="en-US" sz="1500" dirty="0" smtClean="0"/>
              <a:t>, </a:t>
            </a:r>
            <a:r>
              <a:rPr lang="en-US" sz="1500" dirty="0" err="1" smtClean="0"/>
              <a:t>Ning</a:t>
            </a:r>
            <a:r>
              <a:rPr lang="en-US" sz="1500" dirty="0" smtClean="0"/>
              <a:t> Wei, and </a:t>
            </a:r>
            <a:r>
              <a:rPr lang="en-US" sz="1500" dirty="0"/>
              <a:t>Janet R. </a:t>
            </a:r>
            <a:r>
              <a:rPr lang="en-US" sz="1500" dirty="0" smtClean="0"/>
              <a:t>Morrow</a:t>
            </a:r>
            <a:r>
              <a:rPr lang="el-GR" sz="1500" dirty="0" smtClean="0"/>
              <a:t>, </a:t>
            </a:r>
            <a:r>
              <a:rPr lang="en-US" sz="1500" dirty="0" err="1" smtClean="0"/>
              <a:t>Jacs</a:t>
            </a:r>
            <a:r>
              <a:rPr lang="en-US" sz="1500" dirty="0" smtClean="0"/>
              <a:t> ,1997, 119</a:t>
            </a:r>
            <a:r>
              <a:rPr lang="en-US" sz="1500" dirty="0"/>
              <a:t>, </a:t>
            </a:r>
            <a:r>
              <a:rPr lang="en-US" sz="1500" dirty="0" smtClean="0"/>
              <a:t>38</a:t>
            </a:r>
          </a:p>
          <a:p>
            <a:r>
              <a:rPr lang="en-US" sz="1500" dirty="0" smtClean="0"/>
              <a:t>Luis </a:t>
            </a:r>
            <a:r>
              <a:rPr lang="en-US" sz="1500" dirty="0"/>
              <a:t>M. P. Lima</a:t>
            </a:r>
            <a:r>
              <a:rPr lang="en-US" sz="1500" dirty="0" smtClean="0"/>
              <a:t>, </a:t>
            </a:r>
            <a:r>
              <a:rPr lang="en-US" sz="1500" dirty="0" err="1"/>
              <a:t>Maryline</a:t>
            </a:r>
            <a:r>
              <a:rPr lang="en-US" sz="1500" dirty="0"/>
              <a:t> </a:t>
            </a:r>
            <a:r>
              <a:rPr lang="en-US" sz="1500" dirty="0" err="1" smtClean="0"/>
              <a:t>Beyler</a:t>
            </a:r>
            <a:r>
              <a:rPr lang="en-US" sz="1500" dirty="0" smtClean="0"/>
              <a:t>, Fatima </a:t>
            </a:r>
            <a:r>
              <a:rPr lang="en-US" sz="1500" dirty="0" err="1" smtClean="0"/>
              <a:t>Oukhatar</a:t>
            </a:r>
            <a:r>
              <a:rPr lang="en-US" sz="1500" dirty="0" smtClean="0"/>
              <a:t>, Patricia </a:t>
            </a:r>
            <a:r>
              <a:rPr lang="en-US" sz="1500" dirty="0"/>
              <a:t>Le </a:t>
            </a:r>
            <a:r>
              <a:rPr lang="en-US" sz="1500" dirty="0" err="1" smtClean="0"/>
              <a:t>Saec</a:t>
            </a:r>
            <a:r>
              <a:rPr lang="en-US" sz="1500" dirty="0" smtClean="0"/>
              <a:t>, Alain </a:t>
            </a:r>
            <a:r>
              <a:rPr lang="en-US" sz="1500" dirty="0" err="1" smtClean="0"/>
              <a:t>Faivre</a:t>
            </a:r>
            <a:r>
              <a:rPr lang="en-US" sz="1500" dirty="0" smtClean="0"/>
              <a:t> </a:t>
            </a:r>
            <a:r>
              <a:rPr lang="en-US" sz="1500" dirty="0" err="1" smtClean="0"/>
              <a:t>Chauvet</a:t>
            </a:r>
            <a:r>
              <a:rPr lang="en-US" sz="1500" dirty="0" smtClean="0"/>
              <a:t>, Carlos </a:t>
            </a:r>
            <a:r>
              <a:rPr lang="en-US" sz="1500" dirty="0" err="1" smtClean="0"/>
              <a:t>Platas</a:t>
            </a:r>
            <a:r>
              <a:rPr lang="en-US" sz="1500" dirty="0" smtClean="0"/>
              <a:t>-Iglesias, Rita Delgado</a:t>
            </a:r>
            <a:r>
              <a:rPr lang="el-GR" sz="1500" dirty="0" smtClean="0"/>
              <a:t> </a:t>
            </a:r>
            <a:r>
              <a:rPr lang="en-US" sz="1500" dirty="0" smtClean="0"/>
              <a:t>and Raphael </a:t>
            </a:r>
            <a:r>
              <a:rPr lang="en-US" sz="1500" dirty="0" err="1" smtClean="0"/>
              <a:t>Tripier</a:t>
            </a:r>
            <a:r>
              <a:rPr lang="el-GR" sz="1500" dirty="0" smtClean="0"/>
              <a:t>,</a:t>
            </a:r>
            <a:r>
              <a:rPr lang="en-US" sz="1500" dirty="0"/>
              <a:t> Chem. </a:t>
            </a:r>
            <a:r>
              <a:rPr lang="en-US" sz="1500" dirty="0" err="1"/>
              <a:t>Commun</a:t>
            </a:r>
            <a:r>
              <a:rPr lang="en-US" sz="1500" dirty="0"/>
              <a:t>., 2014, 50, </a:t>
            </a:r>
            <a:r>
              <a:rPr lang="en-US" sz="1500" dirty="0" smtClean="0"/>
              <a:t>12371</a:t>
            </a:r>
            <a:r>
              <a:rPr lang="el-GR" sz="1500" dirty="0" smtClean="0"/>
              <a:t>-</a:t>
            </a:r>
            <a:r>
              <a:rPr lang="en-US" sz="1500" dirty="0" smtClean="0"/>
              <a:t>12374</a:t>
            </a:r>
          </a:p>
          <a:p>
            <a:r>
              <a:rPr lang="en-US" sz="1500" dirty="0"/>
              <a:t>Eric W. </a:t>
            </a:r>
            <a:r>
              <a:rPr lang="en-US" sz="1500" dirty="0" smtClean="0"/>
              <a:t>Price and </a:t>
            </a:r>
            <a:r>
              <a:rPr lang="en-US" sz="1500" dirty="0"/>
              <a:t>Chris </a:t>
            </a:r>
            <a:r>
              <a:rPr lang="en-US" sz="1500" dirty="0" err="1" smtClean="0"/>
              <a:t>Orvig</a:t>
            </a:r>
            <a:r>
              <a:rPr lang="en-US" sz="1500" dirty="0" smtClean="0"/>
              <a:t>,</a:t>
            </a:r>
            <a:r>
              <a:rPr lang="en-US" sz="1500" dirty="0"/>
              <a:t> Chem. Soc. Rev., 2014, 43, </a:t>
            </a:r>
            <a:r>
              <a:rPr lang="en-US" sz="1500" dirty="0" smtClean="0"/>
              <a:t>260—290</a:t>
            </a:r>
            <a:endParaRPr lang="el-GR" sz="1500" dirty="0" smtClean="0"/>
          </a:p>
          <a:p>
            <a:r>
              <a:rPr lang="en-US" sz="1500" dirty="0">
                <a:hlinkClick r:id="rId2"/>
              </a:rPr>
              <a:t>http://</a:t>
            </a:r>
            <a:r>
              <a:rPr lang="en-US" sz="1500" dirty="0" smtClean="0">
                <a:hlinkClick r:id="rId2"/>
              </a:rPr>
              <a:t>www.chemistry.uoc.gr/milios/teaching.htm</a:t>
            </a:r>
            <a:endParaRPr lang="el-GR" sz="1500" dirty="0" smtClean="0"/>
          </a:p>
          <a:p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2070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8570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n-US" dirty="0" err="1" smtClean="0"/>
              <a:t>Cyclen</a:t>
            </a:r>
            <a:r>
              <a:rPr lang="el-GR" dirty="0" smtClean="0"/>
              <a:t> και παράγωγα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160240" cy="291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634" y="1285661"/>
            <a:ext cx="84190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sz="2200" dirty="0" err="1" smtClean="0"/>
              <a:t>Μακροκυκλικές</a:t>
            </a:r>
            <a:r>
              <a:rPr lang="el-GR" sz="2200" dirty="0" smtClean="0"/>
              <a:t> ενώσεις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/>
              <a:t>Aza</a:t>
            </a:r>
            <a:r>
              <a:rPr lang="en-US" sz="2200" dirty="0" smtClean="0"/>
              <a:t> – </a:t>
            </a:r>
            <a:r>
              <a:rPr lang="el-GR" sz="2200" dirty="0" smtClean="0"/>
              <a:t>ανάλογα του αιθέρα 12 - στέμμα 4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200" dirty="0"/>
              <a:t>Επαναλαμβανόμενη </a:t>
            </a:r>
            <a:r>
              <a:rPr lang="el-GR" sz="2200" dirty="0" smtClean="0"/>
              <a:t>μονάδα: </a:t>
            </a:r>
            <a:r>
              <a:rPr lang="el-GR" sz="2200" dirty="0"/>
              <a:t>-</a:t>
            </a:r>
            <a:r>
              <a:rPr lang="en-US" sz="2200" dirty="0" smtClean="0"/>
              <a:t>CH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CH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NH-</a:t>
            </a:r>
            <a:endParaRPr lang="el-GR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l-GR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200" dirty="0" smtClean="0"/>
              <a:t>Παράγωγα των </a:t>
            </a:r>
            <a:r>
              <a:rPr lang="en-US" sz="2200" dirty="0" err="1" smtClean="0"/>
              <a:t>cyclens</a:t>
            </a:r>
            <a:r>
              <a:rPr lang="el-GR" sz="2200" dirty="0" smtClean="0"/>
              <a:t>: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l-GR" sz="2200" dirty="0"/>
          </a:p>
          <a:p>
            <a:r>
              <a:rPr lang="el-GR" sz="2200" dirty="0" smtClean="0"/>
              <a:t>	1.μεγαλύτερες κυκλικές </a:t>
            </a:r>
            <a:r>
              <a:rPr lang="el-GR" sz="2200" dirty="0" err="1" smtClean="0"/>
              <a:t>πολυαμίνες</a:t>
            </a:r>
            <a:r>
              <a:rPr lang="el-GR" sz="2200" dirty="0" smtClean="0"/>
              <a:t> με την ίδια 	επαναλαμβανόμενη μονάδα</a:t>
            </a:r>
          </a:p>
          <a:p>
            <a:endParaRPr lang="el-GR" sz="2200" dirty="0" smtClean="0"/>
          </a:p>
          <a:p>
            <a:r>
              <a:rPr lang="el-GR" sz="2200" dirty="0" smtClean="0"/>
              <a:t>	2. Ν – υποκατεστημένα</a:t>
            </a:r>
          </a:p>
          <a:p>
            <a:endParaRPr lang="el-GR" sz="2200" dirty="0"/>
          </a:p>
          <a:p>
            <a:r>
              <a:rPr lang="el-GR" sz="2200" dirty="0" smtClean="0"/>
              <a:t>  Σχηματίζουν σύμπλοκα με τις </a:t>
            </a:r>
            <a:r>
              <a:rPr lang="el-GR" sz="2200" dirty="0" err="1" smtClean="0"/>
              <a:t>λανθανίδες</a:t>
            </a:r>
            <a:r>
              <a:rPr lang="el-GR" sz="2200" dirty="0" smtClean="0"/>
              <a:t> και τα μέταλλα μετάπτωσης!</a:t>
            </a:r>
            <a:endParaRPr lang="el-GR" sz="2200" dirty="0"/>
          </a:p>
        </p:txBody>
      </p:sp>
      <p:sp>
        <p:nvSpPr>
          <p:cNvPr id="3" name="Δεξιό βέλος 2"/>
          <p:cNvSpPr/>
          <p:nvPr/>
        </p:nvSpPr>
        <p:spPr>
          <a:xfrm>
            <a:off x="44405" y="6034011"/>
            <a:ext cx="637728" cy="371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5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0322"/>
            <a:ext cx="8229600" cy="1143000"/>
          </a:xfrm>
        </p:spPr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1886</a:t>
            </a:r>
            <a:r>
              <a:rPr lang="el-GR" sz="2000" dirty="0" smtClean="0"/>
              <a:t> – Ο </a:t>
            </a:r>
            <a:r>
              <a:rPr lang="en-US" sz="2000" dirty="0" smtClean="0"/>
              <a:t>Baeyer</a:t>
            </a:r>
            <a:r>
              <a:rPr lang="el-GR" sz="2000" dirty="0" smtClean="0"/>
              <a:t> σύνθεσε το </a:t>
            </a:r>
            <a:r>
              <a:rPr lang="el-GR" sz="2000" b="1" dirty="0" smtClean="0"/>
              <a:t>1</a:t>
            </a:r>
            <a:r>
              <a:rPr lang="el-GR" sz="2000" dirty="0" smtClean="0"/>
              <a:t>.</a:t>
            </a:r>
          </a:p>
          <a:p>
            <a:r>
              <a:rPr lang="en-US" sz="2000" dirty="0" smtClean="0"/>
              <a:t>1937</a:t>
            </a:r>
            <a:r>
              <a:rPr lang="el-GR" sz="2000" dirty="0" smtClean="0"/>
              <a:t> – Ο </a:t>
            </a:r>
            <a:r>
              <a:rPr lang="en-US" sz="2000" dirty="0" smtClean="0"/>
              <a:t>Alphen</a:t>
            </a:r>
            <a:r>
              <a:rPr lang="el-GR" sz="2000" dirty="0" smtClean="0"/>
              <a:t> σύνθεσε το </a:t>
            </a:r>
            <a:r>
              <a:rPr lang="el-GR" sz="2000" b="1" dirty="0" smtClean="0"/>
              <a:t>2</a:t>
            </a:r>
            <a:r>
              <a:rPr lang="el-GR" sz="2000" dirty="0" smtClean="0"/>
              <a:t>. </a:t>
            </a:r>
          </a:p>
          <a:p>
            <a:r>
              <a:rPr lang="en-US" sz="2000" dirty="0" smtClean="0"/>
              <a:t>1953</a:t>
            </a:r>
            <a:r>
              <a:rPr lang="en-US" sz="2000" dirty="0"/>
              <a:t>, </a:t>
            </a:r>
            <a:r>
              <a:rPr lang="en-US" sz="2000" dirty="0" smtClean="0"/>
              <a:t>1956</a:t>
            </a:r>
            <a:r>
              <a:rPr lang="el-GR" sz="2000" dirty="0" smtClean="0"/>
              <a:t> – Οι </a:t>
            </a:r>
            <a:r>
              <a:rPr lang="en-US" sz="2000" dirty="0" err="1" smtClean="0"/>
              <a:t>Kriissig</a:t>
            </a:r>
            <a:r>
              <a:rPr lang="el-GR" sz="2000" dirty="0"/>
              <a:t>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Greber</a:t>
            </a:r>
            <a:r>
              <a:rPr lang="en-US" sz="2000" dirty="0" smtClean="0"/>
              <a:t> </a:t>
            </a:r>
            <a:r>
              <a:rPr lang="el-GR" sz="2000" dirty="0" err="1" smtClean="0"/>
              <a:t>σύνθεσαν</a:t>
            </a:r>
            <a:r>
              <a:rPr lang="el-GR" sz="2000" dirty="0" smtClean="0"/>
              <a:t> το </a:t>
            </a:r>
            <a:r>
              <a:rPr lang="el-GR" sz="2000" b="1" dirty="0" smtClean="0"/>
              <a:t>3</a:t>
            </a:r>
            <a:r>
              <a:rPr lang="el-GR" sz="2000" dirty="0" smtClean="0"/>
              <a:t>.</a:t>
            </a:r>
          </a:p>
          <a:p>
            <a:r>
              <a:rPr lang="en-US" sz="2000" dirty="0" smtClean="0"/>
              <a:t>195</a:t>
            </a:r>
            <a:r>
              <a:rPr lang="el-GR" sz="2000" dirty="0" smtClean="0"/>
              <a:t>9 – Ο </a:t>
            </a:r>
            <a:r>
              <a:rPr lang="en-US" sz="2000" dirty="0" smtClean="0"/>
              <a:t>Down</a:t>
            </a:r>
            <a:r>
              <a:rPr lang="el-GR" sz="2000" dirty="0" smtClean="0"/>
              <a:t> αναφέρθηκε στην ικανότητα του </a:t>
            </a:r>
            <a:r>
              <a:rPr lang="el-GR" sz="2000" b="1" dirty="0" smtClean="0"/>
              <a:t>6</a:t>
            </a:r>
            <a:r>
              <a:rPr lang="el-GR" sz="2000" dirty="0" smtClean="0"/>
              <a:t> να </a:t>
            </a:r>
            <a:r>
              <a:rPr lang="el-GR" sz="2000" dirty="0" err="1" smtClean="0"/>
              <a:t>επιδιαλυτώνει</a:t>
            </a:r>
            <a:r>
              <a:rPr lang="el-GR" sz="2000" dirty="0" smtClean="0"/>
              <a:t> τα κατιόντα μετάλλων στους οργανικούς διαλύτες.</a:t>
            </a:r>
          </a:p>
          <a:p>
            <a:r>
              <a:rPr lang="en-US" sz="2000" dirty="0" smtClean="0"/>
              <a:t>1960</a:t>
            </a:r>
            <a:r>
              <a:rPr lang="el-GR" sz="2000" dirty="0" smtClean="0"/>
              <a:t> –</a:t>
            </a:r>
            <a:r>
              <a:rPr lang="en-US" sz="2000" dirty="0" smtClean="0"/>
              <a:t> </a:t>
            </a:r>
            <a:r>
              <a:rPr lang="el-GR" sz="2000" dirty="0" smtClean="0"/>
              <a:t>Ο </a:t>
            </a:r>
            <a:r>
              <a:rPr lang="en-US" sz="2000" dirty="0" smtClean="0"/>
              <a:t>Curtis</a:t>
            </a:r>
            <a:r>
              <a:rPr lang="el-GR" sz="2000" dirty="0" smtClean="0"/>
              <a:t> σύνθεσε </a:t>
            </a: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σύμπλοκο </a:t>
            </a:r>
            <a:r>
              <a:rPr lang="el-GR" sz="2000" b="1" dirty="0" smtClean="0"/>
              <a:t>5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1961 – </a:t>
            </a:r>
            <a:r>
              <a:rPr lang="el-GR" sz="2000" dirty="0"/>
              <a:t>Ο</a:t>
            </a:r>
            <a:r>
              <a:rPr lang="el-GR" sz="2000" dirty="0" smtClean="0"/>
              <a:t>ι </a:t>
            </a:r>
            <a:r>
              <a:rPr lang="en-US" sz="2000" dirty="0" err="1"/>
              <a:t>Stetter</a:t>
            </a:r>
            <a:r>
              <a:rPr lang="en-US" sz="2000" dirty="0"/>
              <a:t> and </a:t>
            </a:r>
            <a:r>
              <a:rPr lang="en-US" sz="2000" dirty="0" smtClean="0"/>
              <a:t>Mayer </a:t>
            </a:r>
            <a:r>
              <a:rPr lang="el-GR" sz="2000" dirty="0" smtClean="0"/>
              <a:t>συνέθεσαν το </a:t>
            </a:r>
            <a:r>
              <a:rPr lang="el-GR" sz="2000" b="1" dirty="0" smtClean="0"/>
              <a:t>7.</a:t>
            </a:r>
          </a:p>
          <a:p>
            <a:r>
              <a:rPr lang="en-US" sz="2000" dirty="0" smtClean="0"/>
              <a:t>1967</a:t>
            </a:r>
            <a:r>
              <a:rPr lang="el-GR" sz="2000" dirty="0" smtClean="0"/>
              <a:t> - </a:t>
            </a:r>
            <a:r>
              <a:rPr lang="en-US" sz="2000" dirty="0"/>
              <a:t>Pedersen </a:t>
            </a:r>
            <a:r>
              <a:rPr lang="el-GR" sz="2000" dirty="0" smtClean="0"/>
              <a:t>ανακάλυψε το </a:t>
            </a:r>
            <a:r>
              <a:rPr lang="el-GR" sz="2000" b="1" dirty="0" smtClean="0"/>
              <a:t>4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8194"/>
            <a:ext cx="4032448" cy="270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00638"/>
            <a:ext cx="1546288" cy="160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013176"/>
            <a:ext cx="1536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tetraazaquaterene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9509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Παράγωγα του </a:t>
            </a:r>
            <a:r>
              <a:rPr lang="en-US" dirty="0" err="1" smtClean="0"/>
              <a:t>Cyclen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90" y="1196752"/>
            <a:ext cx="1209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806477"/>
            <a:ext cx="38862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" y="4419600"/>
            <a:ext cx="44767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1167"/>
            <a:ext cx="2912293" cy="17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των </a:t>
            </a:r>
            <a:r>
              <a:rPr lang="en-US" dirty="0" err="1" smtClean="0"/>
              <a:t>Cyclens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Σκιαγραφικοί παράγοντες στο </a:t>
            </a:r>
            <a:r>
              <a:rPr lang="en-US" dirty="0" smtClean="0"/>
              <a:t>MRI</a:t>
            </a:r>
          </a:p>
          <a:p>
            <a:r>
              <a:rPr lang="el-GR" dirty="0" smtClean="0"/>
              <a:t>Παράγοντες σχάσης των </a:t>
            </a:r>
            <a:r>
              <a:rPr lang="en-US" dirty="0" smtClean="0"/>
              <a:t>DNA </a:t>
            </a:r>
            <a:r>
              <a:rPr lang="el-GR" dirty="0" smtClean="0"/>
              <a:t>και </a:t>
            </a:r>
            <a:r>
              <a:rPr lang="en-US" dirty="0" smtClean="0"/>
              <a:t>RNA</a:t>
            </a:r>
          </a:p>
          <a:p>
            <a:r>
              <a:rPr lang="el-GR" dirty="0" smtClean="0"/>
              <a:t>Φάρμακα για </a:t>
            </a:r>
            <a:r>
              <a:rPr lang="el-GR" dirty="0" err="1" smtClean="0"/>
              <a:t>ράδιοανοσοθεραπεία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					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	</a:t>
            </a:r>
            <a:r>
              <a:rPr lang="el-GR" dirty="0" smtClean="0"/>
              <a:t>Λίγες </a:t>
            </a:r>
            <a:r>
              <a:rPr lang="el-GR" dirty="0" smtClean="0"/>
              <a:t>αλλά </a:t>
            </a:r>
            <a:r>
              <a:rPr lang="el-GR" dirty="0" smtClean="0"/>
              <a:t>πολύ σημαντικές…!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426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l-GR" dirty="0" smtClean="0"/>
              <a:t>Συνθετικές Μέθοδοι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Η σύνθεση Ν – τροποποιημένων </a:t>
            </a:r>
            <a:r>
              <a:rPr lang="en-US" sz="2000" dirty="0" err="1" smtClean="0"/>
              <a:t>cyclens</a:t>
            </a:r>
            <a:r>
              <a:rPr lang="en-US" sz="2000" dirty="0" smtClean="0"/>
              <a:t> </a:t>
            </a:r>
            <a:r>
              <a:rPr lang="el-GR" sz="2000" dirty="0" err="1" smtClean="0"/>
              <a:t>επιτυχγάνεται</a:t>
            </a:r>
            <a:r>
              <a:rPr lang="el-GR" sz="20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725488">
              <a:spcBef>
                <a:spcPts val="0"/>
              </a:spcBef>
            </a:pPr>
            <a:r>
              <a:rPr lang="el-GR" sz="2000" dirty="0" smtClean="0"/>
              <a:t>από </a:t>
            </a:r>
            <a:r>
              <a:rPr lang="el-GR" sz="2000" dirty="0" err="1" smtClean="0"/>
              <a:t>άκυκλα</a:t>
            </a:r>
            <a:r>
              <a:rPr lang="el-GR" sz="2000" dirty="0" smtClean="0"/>
              <a:t> πρόδρομα</a:t>
            </a:r>
          </a:p>
          <a:p>
            <a:pPr marL="1182688" lvl="1" indent="-342900">
              <a:spcBef>
                <a:spcPts val="0"/>
              </a:spcBef>
              <a:buFont typeface="+mj-lt"/>
              <a:buAutoNum type="arabicPeriod"/>
            </a:pPr>
            <a:r>
              <a:rPr lang="el-GR" sz="1800" dirty="0" smtClean="0"/>
              <a:t>2+2 </a:t>
            </a:r>
            <a:r>
              <a:rPr lang="el-GR" sz="1800" dirty="0" err="1" smtClean="0"/>
              <a:t>κυκλοποίηση</a:t>
            </a:r>
            <a:endParaRPr lang="el-GR" sz="1800" dirty="0" smtClean="0"/>
          </a:p>
          <a:p>
            <a:pPr marL="1182688" lvl="1" indent="-342900">
              <a:spcBef>
                <a:spcPts val="0"/>
              </a:spcBef>
              <a:buFont typeface="+mj-lt"/>
              <a:buAutoNum type="arabicPeriod"/>
            </a:pPr>
            <a:r>
              <a:rPr lang="el-GR" sz="1800" dirty="0" smtClean="0"/>
              <a:t>3+1 </a:t>
            </a:r>
            <a:r>
              <a:rPr lang="el-GR" sz="1800" dirty="0" err="1" smtClean="0"/>
              <a:t>κυκλοποίηση</a:t>
            </a:r>
            <a:endParaRPr lang="el-GR" sz="1800" dirty="0" smtClean="0"/>
          </a:p>
          <a:p>
            <a:pPr marL="1182688" lvl="1" indent="-342900">
              <a:spcBef>
                <a:spcPts val="0"/>
              </a:spcBef>
              <a:buFont typeface="+mj-lt"/>
              <a:buAutoNum type="arabicPeriod"/>
            </a:pPr>
            <a:r>
              <a:rPr lang="el-GR" sz="1800" dirty="0" smtClean="0"/>
              <a:t>4+0 </a:t>
            </a:r>
            <a:r>
              <a:rPr lang="el-GR" sz="1800" dirty="0" err="1" smtClean="0"/>
              <a:t>κυκλοποίηση</a:t>
            </a:r>
            <a:endParaRPr lang="el-GR" sz="1800" dirty="0" smtClean="0"/>
          </a:p>
          <a:p>
            <a:pPr marL="1182688" lvl="1" indent="-342900"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725488">
              <a:spcBef>
                <a:spcPts val="0"/>
              </a:spcBef>
            </a:pPr>
            <a:r>
              <a:rPr lang="el-GR" sz="2000" dirty="0" err="1" smtClean="0"/>
              <a:t>Αλκυλίωση</a:t>
            </a:r>
            <a:r>
              <a:rPr lang="el-GR" sz="2000" dirty="0" smtClean="0"/>
              <a:t>, </a:t>
            </a:r>
            <a:r>
              <a:rPr lang="el-GR" sz="2000" dirty="0" err="1" smtClean="0"/>
              <a:t>ακυλίωση</a:t>
            </a:r>
            <a:r>
              <a:rPr lang="el-GR" sz="2000" dirty="0" smtClean="0"/>
              <a:t> </a:t>
            </a:r>
            <a:r>
              <a:rPr lang="el-GR" sz="2000" dirty="0"/>
              <a:t>και </a:t>
            </a:r>
            <a:r>
              <a:rPr lang="el-GR" sz="2000" dirty="0" err="1" smtClean="0"/>
              <a:t>σουλφονίωση</a:t>
            </a:r>
            <a:r>
              <a:rPr lang="el-GR" sz="2000" dirty="0" smtClean="0"/>
              <a:t> </a:t>
            </a:r>
            <a:r>
              <a:rPr lang="el-GR" sz="2000" dirty="0"/>
              <a:t>του </a:t>
            </a:r>
            <a:r>
              <a:rPr lang="en-US" sz="2000" dirty="0" err="1"/>
              <a:t>cyclen</a:t>
            </a: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Η δραστικότητα του </a:t>
            </a:r>
            <a:r>
              <a:rPr lang="en-US" sz="2000" dirty="0" err="1" smtClean="0"/>
              <a:t>cyclen</a:t>
            </a:r>
            <a:r>
              <a:rPr lang="en-US" sz="2000" dirty="0" smtClean="0"/>
              <a:t> </a:t>
            </a:r>
            <a:r>
              <a:rPr lang="el-GR" sz="2000" dirty="0" smtClean="0"/>
              <a:t>εξαρτάται από: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725488">
              <a:spcBef>
                <a:spcPts val="0"/>
              </a:spcBef>
            </a:pPr>
            <a:r>
              <a:rPr lang="el-GR" sz="2000" dirty="0" smtClean="0"/>
              <a:t>τον διαλύτη </a:t>
            </a:r>
          </a:p>
          <a:p>
            <a:pPr marL="725488">
              <a:spcBef>
                <a:spcPts val="0"/>
              </a:spcBef>
            </a:pPr>
            <a:r>
              <a:rPr lang="el-GR" sz="2000" dirty="0"/>
              <a:t>τ</a:t>
            </a:r>
            <a:r>
              <a:rPr lang="el-GR" sz="2000" dirty="0" smtClean="0"/>
              <a:t>ην βάση και την ποσότητα αυτής</a:t>
            </a:r>
          </a:p>
          <a:p>
            <a:pPr marL="725488">
              <a:spcBef>
                <a:spcPts val="0"/>
              </a:spcBef>
            </a:pPr>
            <a:r>
              <a:rPr lang="el-GR" sz="2000" dirty="0"/>
              <a:t>τ</a:t>
            </a:r>
            <a:r>
              <a:rPr lang="el-GR" sz="2000" dirty="0" smtClean="0"/>
              <a:t>ην ηλεκτρονιακή </a:t>
            </a:r>
            <a:r>
              <a:rPr lang="el-GR" sz="2000" dirty="0"/>
              <a:t>και </a:t>
            </a:r>
            <a:r>
              <a:rPr lang="el-GR" sz="2000" dirty="0" err="1"/>
              <a:t>στερική</a:t>
            </a:r>
            <a:r>
              <a:rPr lang="el-GR" sz="2000" dirty="0"/>
              <a:t> φύση του </a:t>
            </a:r>
            <a:r>
              <a:rPr lang="el-GR" sz="2000" dirty="0" err="1" smtClean="0"/>
              <a:t>ηλεκτρονιόφιλου</a:t>
            </a:r>
            <a:r>
              <a:rPr lang="el-GR" sz="2000" dirty="0" smtClean="0"/>
              <a:t> </a:t>
            </a:r>
          </a:p>
          <a:p>
            <a:pPr marL="725488">
              <a:spcBef>
                <a:spcPts val="0"/>
              </a:spcBef>
            </a:pPr>
            <a:r>
              <a:rPr lang="el-GR" sz="2000" dirty="0" smtClean="0"/>
              <a:t>τις </a:t>
            </a:r>
            <a:r>
              <a:rPr lang="el-GR" sz="2000" dirty="0"/>
              <a:t>μεταβολές </a:t>
            </a:r>
            <a:r>
              <a:rPr lang="el-GR" sz="2000" dirty="0" smtClean="0"/>
              <a:t>στην διαμόρφωσή του, το </a:t>
            </a:r>
            <a:r>
              <a:rPr lang="el-GR" sz="2000" dirty="0"/>
              <a:t>pKa και τις αλλαγές </a:t>
            </a:r>
            <a:r>
              <a:rPr lang="el-GR" sz="2000" dirty="0" smtClean="0"/>
              <a:t>στην διαλυτότητα με την αύξηση </a:t>
            </a:r>
            <a:r>
              <a:rPr lang="el-GR" sz="2000" dirty="0"/>
              <a:t>της Ν-υποκατάστασης.</a:t>
            </a:r>
          </a:p>
        </p:txBody>
      </p:sp>
    </p:spTree>
    <p:extLst>
      <p:ext uri="{BB962C8B-B14F-4D97-AF65-F5344CB8AC3E}">
        <p14:creationId xmlns:p14="http://schemas.microsoft.com/office/powerpoint/2010/main" val="28033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037" y="2049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Σύνθεση</a:t>
            </a:r>
            <a:r>
              <a:rPr lang="en-US" dirty="0"/>
              <a:t> </a:t>
            </a:r>
            <a:r>
              <a:rPr lang="el-GR" dirty="0" err="1" smtClean="0"/>
              <a:t>κυκλενίων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 err="1"/>
              <a:t>άκυκλα</a:t>
            </a:r>
            <a:r>
              <a:rPr lang="el-GR" dirty="0"/>
              <a:t> πρόδρομα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4" y="1786513"/>
            <a:ext cx="2128284" cy="121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591780" y="249289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97" y="1776245"/>
            <a:ext cx="1368152" cy="14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5599" y="3044432"/>
            <a:ext cx="3288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Πρώτη σύνθεση </a:t>
            </a:r>
            <a:r>
              <a:rPr lang="en-US" dirty="0" err="1" smtClean="0"/>
              <a:t>cyclen</a:t>
            </a:r>
            <a:r>
              <a:rPr lang="en-US" dirty="0" smtClean="0"/>
              <a:t> (1961)</a:t>
            </a:r>
            <a:endParaRPr lang="el-G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Υψηλή αραίωση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27% απόδοση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473466" y="1808693"/>
            <a:ext cx="2080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R"/>
            </a:pPr>
            <a:r>
              <a:rPr lang="en-US" sz="1600" dirty="0" smtClean="0"/>
              <a:t>THF,RT</a:t>
            </a:r>
          </a:p>
          <a:p>
            <a:pPr marL="400050" indent="-400050">
              <a:buAutoNum type="romanLcParenR"/>
            </a:pPr>
            <a:r>
              <a:rPr lang="en-US" sz="1600" dirty="0" smtClean="0"/>
              <a:t>LiAlH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, THF,RT</a:t>
            </a:r>
            <a:endParaRPr lang="el-G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7660" y="1214597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2+</a:t>
            </a:r>
            <a:r>
              <a:rPr lang="el-GR" sz="2400" u="sng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531" y="3891740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 smtClean="0"/>
              <a:t>3</a:t>
            </a:r>
            <a:r>
              <a:rPr lang="en-US" sz="2400" u="sng" dirty="0" smtClean="0"/>
              <a:t>+1</a:t>
            </a:r>
            <a:endParaRPr lang="el-GR" sz="2400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9" y="4433982"/>
            <a:ext cx="1535093" cy="12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Ευθύγραμμο βέλος σύνδεσης 15"/>
          <p:cNvCxnSpPr/>
          <p:nvPr/>
        </p:nvCxnSpPr>
        <p:spPr>
          <a:xfrm flipV="1">
            <a:off x="6136369" y="5055390"/>
            <a:ext cx="104361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07" y="4538372"/>
            <a:ext cx="15621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10" y="4416140"/>
            <a:ext cx="1276338" cy="12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Ευθύγραμμο βέλος σύνδεσης 20"/>
          <p:cNvCxnSpPr/>
          <p:nvPr/>
        </p:nvCxnSpPr>
        <p:spPr>
          <a:xfrm flipV="1">
            <a:off x="3599456" y="5055389"/>
            <a:ext cx="104361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64" y="4396781"/>
            <a:ext cx="1296144" cy="120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85327" y="4656803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DMF 110</a:t>
            </a:r>
            <a:r>
              <a:rPr lang="en-US" sz="1600" baseline="30000" dirty="0" smtClean="0"/>
              <a:t>o </a:t>
            </a:r>
            <a:r>
              <a:rPr lang="en-US" sz="1600" dirty="0"/>
              <a:t>C</a:t>
            </a:r>
            <a:endParaRPr lang="el-G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17375" y="4660934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endParaRPr lang="el-GR" sz="16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71313" y="6093296"/>
            <a:ext cx="327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40% απόδοση στο 1</a:t>
            </a:r>
            <a:r>
              <a:rPr lang="el-GR" baseline="30000" dirty="0" smtClean="0"/>
              <a:t>ο</a:t>
            </a:r>
            <a:r>
              <a:rPr lang="el-GR" dirty="0" smtClean="0"/>
              <a:t> στάδιο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90% απόδοση στο </a:t>
            </a:r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στάδιο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27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12037" y="2049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Σύνθεση</a:t>
            </a:r>
            <a:r>
              <a:rPr lang="en-US" dirty="0"/>
              <a:t> </a:t>
            </a:r>
            <a:r>
              <a:rPr lang="el-GR" dirty="0" err="1" smtClean="0"/>
              <a:t>κυκλενίων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 err="1"/>
              <a:t>άκυκλα</a:t>
            </a:r>
            <a:r>
              <a:rPr lang="el-GR" dirty="0"/>
              <a:t> πρόδρομα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454" y="1455528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4</a:t>
            </a:r>
            <a:r>
              <a:rPr lang="en-US" sz="2400" u="sng" dirty="0" smtClean="0"/>
              <a:t>+</a:t>
            </a:r>
            <a:r>
              <a:rPr lang="el-GR" sz="2400" u="sng" dirty="0" smtClean="0"/>
              <a:t>0</a:t>
            </a:r>
            <a:endParaRPr lang="el-GR" sz="24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17" y="1917193"/>
            <a:ext cx="3819033" cy="108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68" y="1917193"/>
            <a:ext cx="1221527" cy="12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5694" y="3675399"/>
            <a:ext cx="4032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Εμφάνιση στην βιβλιογραφία το 1995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dirty="0" smtClean="0"/>
              <a:t>40%</a:t>
            </a:r>
            <a:r>
              <a:rPr lang="el-GR" dirty="0"/>
              <a:t> </a:t>
            </a:r>
            <a:r>
              <a:rPr lang="el-GR" dirty="0" smtClean="0"/>
              <a:t>απόδοση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72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6690</TotalTime>
  <Words>1019</Words>
  <Application>Microsoft Office PowerPoint</Application>
  <PresentationFormat>Προβολή στην οθόνη (4:3)</PresentationFormat>
  <Paragraphs>226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Cyclens</vt:lpstr>
      <vt:lpstr>Αιθέρες -  στέμματα (Crown ethers)</vt:lpstr>
      <vt:lpstr> Cyclen και παράγωγα</vt:lpstr>
      <vt:lpstr>Ιστορική αναδρομή</vt:lpstr>
      <vt:lpstr>Παράγωγα του Cyclen</vt:lpstr>
      <vt:lpstr>Εφαρμογές των Cyclens</vt:lpstr>
      <vt:lpstr>Συνθετικές Μέθοδοι</vt:lpstr>
      <vt:lpstr>Σύνθεση κυκλενίων από άκυκλα πρόδρομα</vt:lpstr>
      <vt:lpstr>Σύνθεση κυκλενίων από άκυκλα πρόδρομα</vt:lpstr>
      <vt:lpstr>Ν -  μονουποκατάσταση cyclen</vt:lpstr>
      <vt:lpstr>N – διυποκατάσταση  cyclen</vt:lpstr>
      <vt:lpstr>Χαρακτηρισμός των cyclens</vt:lpstr>
      <vt:lpstr>Magnetic resonance imaging (MRI)</vt:lpstr>
      <vt:lpstr>Magnetic resonance imaging (MRI)</vt:lpstr>
      <vt:lpstr>Cyclens σαν σκιαγραφικοί παράγοντες στο MRI</vt:lpstr>
      <vt:lpstr>Σχάση του RNA </vt:lpstr>
      <vt:lpstr>Cyclens σαν παράγοντες σχάσης του RNA</vt:lpstr>
      <vt:lpstr>Ραδιοανοσοθεραπεία (RIT) </vt:lpstr>
      <vt:lpstr>Cyclens για Ραδιοανοσοθεραπεία</vt:lpstr>
      <vt:lpstr>Βιβλιογραφία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Cyclens</dc:title>
  <dc:creator>stella</dc:creator>
  <cp:lastModifiedBy>stella</cp:lastModifiedBy>
  <cp:revision>109</cp:revision>
  <dcterms:created xsi:type="dcterms:W3CDTF">2016-05-06T10:10:36Z</dcterms:created>
  <dcterms:modified xsi:type="dcterms:W3CDTF">2016-05-19T08:17:56Z</dcterms:modified>
</cp:coreProperties>
</file>